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5"/>
  </p:notesMasterIdLst>
  <p:handoutMasterIdLst>
    <p:handoutMasterId r:id="rId26"/>
  </p:handoutMasterIdLst>
  <p:sldIdLst>
    <p:sldId id="256" r:id="rId3"/>
    <p:sldId id="277" r:id="rId4"/>
    <p:sldId id="302" r:id="rId5"/>
    <p:sldId id="303" r:id="rId6"/>
    <p:sldId id="304" r:id="rId7"/>
    <p:sldId id="305" r:id="rId8"/>
    <p:sldId id="258" r:id="rId9"/>
    <p:sldId id="308" r:id="rId10"/>
    <p:sldId id="268" r:id="rId11"/>
    <p:sldId id="281" r:id="rId12"/>
    <p:sldId id="280" r:id="rId13"/>
    <p:sldId id="272" r:id="rId14"/>
    <p:sldId id="273" r:id="rId15"/>
    <p:sldId id="295" r:id="rId16"/>
    <p:sldId id="275" r:id="rId17"/>
    <p:sldId id="276" r:id="rId18"/>
    <p:sldId id="282" r:id="rId19"/>
    <p:sldId id="278" r:id="rId20"/>
    <p:sldId id="309" r:id="rId21"/>
    <p:sldId id="310" r:id="rId22"/>
    <p:sldId id="311" r:id="rId23"/>
    <p:sldId id="296" r:id="rId2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 Borgne, Ewen (ILRI)" initials="ELB" lastIdx="1" clrIdx="0"/>
  <p:cmAuthor id="1" name="Yasabu, Simret (ILRI)" initials="YS(" lastIdx="7" clrIdx="1">
    <p:extLst>
      <p:ext uri="{19B8F6BF-5375-455C-9EA6-DF929625EA0E}">
        <p15:presenceInfo xmlns:p15="http://schemas.microsoft.com/office/powerpoint/2012/main" userId="S-1-5-21-1606980848-162531612-839522115-135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735"/>
    <a:srgbClr val="762022"/>
    <a:srgbClr val="762021"/>
    <a:srgbClr val="752222"/>
    <a:srgbClr val="752023"/>
    <a:srgbClr val="EC811C"/>
    <a:srgbClr val="146632"/>
    <a:srgbClr val="E88019"/>
    <a:srgbClr val="ED811B"/>
    <a:srgbClr val="4456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 autoAdjust="0"/>
    <p:restoredTop sz="93423" autoAdjust="0"/>
  </p:normalViewPr>
  <p:slideViewPr>
    <p:cSldViewPr>
      <p:cViewPr varScale="1">
        <p:scale>
          <a:sx n="108" d="100"/>
          <a:sy n="108" d="100"/>
        </p:scale>
        <p:origin x="147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04T20:50:00.285" idx="1">
    <p:pos x="10" y="10"/>
    <p:text>you could say - Communications and Knowlege Managment in ....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04T20:56:15.242" idx="4">
    <p:pos x="10" y="10"/>
    <p:text>I think many people get confused on having all this list . So i would suggest you focuse on the website as it a main gate for the CG and the wiki, vidoes, updates through subscription ... and then add Yammer ,</p:text>
    <p:extLst>
      <p:ext uri="{C676402C-5697-4E1C-873F-D02D1690AC5C}">
        <p15:threadingInfo xmlns:p15="http://schemas.microsoft.com/office/powerpoint/2012/main" timeZoneBias="-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08EC9A-A04C-044B-9DB0-2B855D8C21DF}" type="doc">
      <dgm:prSet loTypeId="urn:microsoft.com/office/officeart/2005/8/layout/chevro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33D54EF-18D6-0847-8BF0-7F44065CD040}">
      <dgm:prSet phldrT="[Text]"/>
      <dgm:spPr>
        <a:solidFill>
          <a:srgbClr val="752023"/>
        </a:solidFill>
        <a:ln>
          <a:noFill/>
        </a:ln>
      </dgm:spPr>
      <dgm:t>
        <a:bodyPr/>
        <a:lstStyle/>
        <a:p>
          <a:r>
            <a:rPr lang="en-US" dirty="0"/>
            <a:t>STEP 1</a:t>
          </a:r>
        </a:p>
      </dgm:t>
    </dgm:pt>
    <dgm:pt modelId="{297C0850-B6FD-364F-9AEA-FEEE707BC27D}" type="parTrans" cxnId="{A016B5BF-1DBB-9447-8365-E8606EDAF6AF}">
      <dgm:prSet/>
      <dgm:spPr/>
      <dgm:t>
        <a:bodyPr/>
        <a:lstStyle/>
        <a:p>
          <a:endParaRPr lang="en-US"/>
        </a:p>
      </dgm:t>
    </dgm:pt>
    <dgm:pt modelId="{869E86CF-1FA2-7B4E-936C-5987FD79C092}" type="sibTrans" cxnId="{A016B5BF-1DBB-9447-8365-E8606EDAF6AF}">
      <dgm:prSet/>
      <dgm:spPr/>
      <dgm:t>
        <a:bodyPr/>
        <a:lstStyle/>
        <a:p>
          <a:endParaRPr lang="en-US"/>
        </a:p>
      </dgm:t>
    </dgm:pt>
    <dgm:pt modelId="{17283F1F-5D36-1646-B08D-81EFDC89C250}">
      <dgm:prSet phldrT="[Text]"/>
      <dgm:spPr>
        <a:solidFill>
          <a:srgbClr val="752222"/>
        </a:solidFill>
        <a:ln>
          <a:noFill/>
        </a:ln>
      </dgm:spPr>
      <dgm:t>
        <a:bodyPr/>
        <a:lstStyle/>
        <a:p>
          <a:pPr>
            <a:buNone/>
          </a:pPr>
          <a:r>
            <a:rPr lang="en-US" dirty="0">
              <a:solidFill>
                <a:schemeClr val="bg1"/>
              </a:solidFill>
            </a:rPr>
            <a:t>Draft report by partner</a:t>
          </a:r>
        </a:p>
      </dgm:t>
    </dgm:pt>
    <dgm:pt modelId="{8A083A09-7BE3-9843-AE4E-42FC8CEFDC26}" type="parTrans" cxnId="{89D44566-514B-8146-B545-BE75EFA0F360}">
      <dgm:prSet/>
      <dgm:spPr/>
      <dgm:t>
        <a:bodyPr/>
        <a:lstStyle/>
        <a:p>
          <a:endParaRPr lang="en-US"/>
        </a:p>
      </dgm:t>
    </dgm:pt>
    <dgm:pt modelId="{32D3CB8F-3B31-B549-A766-5B0DF9F034B0}" type="sibTrans" cxnId="{89D44566-514B-8146-B545-BE75EFA0F360}">
      <dgm:prSet/>
      <dgm:spPr/>
      <dgm:t>
        <a:bodyPr/>
        <a:lstStyle/>
        <a:p>
          <a:endParaRPr lang="en-US"/>
        </a:p>
      </dgm:t>
    </dgm:pt>
    <dgm:pt modelId="{309D098A-9C4E-2449-B80A-B9EE37FCA087}">
      <dgm:prSet phldrT="[Text]"/>
      <dgm:spPr>
        <a:solidFill>
          <a:srgbClr val="752023"/>
        </a:solidFill>
        <a:ln>
          <a:noFill/>
        </a:ln>
      </dgm:spPr>
      <dgm:t>
        <a:bodyPr/>
        <a:lstStyle/>
        <a:p>
          <a:r>
            <a:rPr lang="en-US" dirty="0"/>
            <a:t>STEP 2</a:t>
          </a:r>
        </a:p>
      </dgm:t>
    </dgm:pt>
    <dgm:pt modelId="{CF8D8F95-8D45-1D4A-9B79-AAE6C8AEC6C9}" type="parTrans" cxnId="{93982EDF-D0A1-6049-8A19-8C1553EF1818}">
      <dgm:prSet/>
      <dgm:spPr/>
      <dgm:t>
        <a:bodyPr/>
        <a:lstStyle/>
        <a:p>
          <a:endParaRPr lang="en-US"/>
        </a:p>
      </dgm:t>
    </dgm:pt>
    <dgm:pt modelId="{128BBB73-986C-954F-BB4E-7191D61D8BC1}" type="sibTrans" cxnId="{93982EDF-D0A1-6049-8A19-8C1553EF1818}">
      <dgm:prSet/>
      <dgm:spPr/>
      <dgm:t>
        <a:bodyPr/>
        <a:lstStyle/>
        <a:p>
          <a:endParaRPr lang="en-US"/>
        </a:p>
      </dgm:t>
    </dgm:pt>
    <dgm:pt modelId="{8C839A33-BED5-5542-968B-BB676F939C14}">
      <dgm:prSet phldrT="[Text]"/>
      <dgm:spPr>
        <a:solidFill>
          <a:srgbClr val="762022"/>
        </a:solidFill>
        <a:ln>
          <a:noFill/>
        </a:ln>
      </dgm:spPr>
      <dgm:t>
        <a:bodyPr/>
        <a:lstStyle/>
        <a:p>
          <a:pPr>
            <a:buNone/>
          </a:pPr>
          <a:r>
            <a:rPr lang="en-US" dirty="0">
              <a:solidFill>
                <a:schemeClr val="bg1"/>
              </a:solidFill>
            </a:rPr>
            <a:t>Report is shared with Chief Scientist for review/comment</a:t>
          </a:r>
        </a:p>
      </dgm:t>
    </dgm:pt>
    <dgm:pt modelId="{A1E06DA3-6805-2644-9E3A-265FE3C63FB6}" type="parTrans" cxnId="{A3AED1E2-01CA-E349-9A54-B8B0B8C00D39}">
      <dgm:prSet/>
      <dgm:spPr/>
      <dgm:t>
        <a:bodyPr/>
        <a:lstStyle/>
        <a:p>
          <a:endParaRPr lang="en-US"/>
        </a:p>
      </dgm:t>
    </dgm:pt>
    <dgm:pt modelId="{61E770FC-A4F4-4544-97FE-DA8022DB7015}" type="sibTrans" cxnId="{A3AED1E2-01CA-E349-9A54-B8B0B8C00D39}">
      <dgm:prSet/>
      <dgm:spPr/>
      <dgm:t>
        <a:bodyPr/>
        <a:lstStyle/>
        <a:p>
          <a:endParaRPr lang="en-US"/>
        </a:p>
      </dgm:t>
    </dgm:pt>
    <dgm:pt modelId="{D92776C7-007C-8B42-AA5E-FF8D05A09D30}">
      <dgm:prSet phldrT="[Text]"/>
      <dgm:spPr>
        <a:solidFill>
          <a:srgbClr val="752023"/>
        </a:solidFill>
        <a:ln>
          <a:noFill/>
        </a:ln>
      </dgm:spPr>
      <dgm:t>
        <a:bodyPr/>
        <a:lstStyle/>
        <a:p>
          <a:r>
            <a:rPr lang="en-US" dirty="0"/>
            <a:t>STEP 3</a:t>
          </a:r>
        </a:p>
      </dgm:t>
    </dgm:pt>
    <dgm:pt modelId="{6309573D-018E-BE47-9933-52752576B1D8}" type="parTrans" cxnId="{29F5875C-94D8-C049-902C-35C51A2E16C8}">
      <dgm:prSet/>
      <dgm:spPr/>
      <dgm:t>
        <a:bodyPr/>
        <a:lstStyle/>
        <a:p>
          <a:endParaRPr lang="en-US"/>
        </a:p>
      </dgm:t>
    </dgm:pt>
    <dgm:pt modelId="{B1C53D8E-F569-1544-A4ED-04A07CF6B054}" type="sibTrans" cxnId="{29F5875C-94D8-C049-902C-35C51A2E16C8}">
      <dgm:prSet/>
      <dgm:spPr/>
      <dgm:t>
        <a:bodyPr/>
        <a:lstStyle/>
        <a:p>
          <a:endParaRPr lang="en-US"/>
        </a:p>
      </dgm:t>
    </dgm:pt>
    <dgm:pt modelId="{CA3B9593-7934-6948-99FA-FE16B68C1CA7}">
      <dgm:prSet phldrT="[Text]"/>
      <dgm:spPr>
        <a:solidFill>
          <a:srgbClr val="762021"/>
        </a:solidFill>
        <a:ln>
          <a:noFill/>
        </a:ln>
      </dgm:spPr>
      <dgm:t>
        <a:bodyPr/>
        <a:lstStyle/>
        <a:p>
          <a:pPr>
            <a:buNone/>
          </a:pPr>
          <a:r>
            <a:rPr lang="en-US" dirty="0">
              <a:solidFill>
                <a:schemeClr val="bg1"/>
              </a:solidFill>
            </a:rPr>
            <a:t>Comments/feedback/reviews from Chief Scientist incorporated by partner</a:t>
          </a:r>
        </a:p>
      </dgm:t>
    </dgm:pt>
    <dgm:pt modelId="{CA5C9CEF-82EF-DB48-A654-5E2CA1EAF4B5}" type="parTrans" cxnId="{817C3386-0D64-2C4A-AC32-6115F2A98017}">
      <dgm:prSet/>
      <dgm:spPr/>
      <dgm:t>
        <a:bodyPr/>
        <a:lstStyle/>
        <a:p>
          <a:endParaRPr lang="en-US"/>
        </a:p>
      </dgm:t>
    </dgm:pt>
    <dgm:pt modelId="{43E23E9D-ED9B-C64E-8060-F3C75024EB98}" type="sibTrans" cxnId="{817C3386-0D64-2C4A-AC32-6115F2A98017}">
      <dgm:prSet/>
      <dgm:spPr/>
      <dgm:t>
        <a:bodyPr/>
        <a:lstStyle/>
        <a:p>
          <a:endParaRPr lang="en-US"/>
        </a:p>
      </dgm:t>
    </dgm:pt>
    <dgm:pt modelId="{4E937453-0C91-F943-9BA4-92A747FF5D0B}">
      <dgm:prSet/>
      <dgm:spPr>
        <a:solidFill>
          <a:srgbClr val="752023"/>
        </a:solidFill>
        <a:ln>
          <a:noFill/>
        </a:ln>
      </dgm:spPr>
      <dgm:t>
        <a:bodyPr/>
        <a:lstStyle/>
        <a:p>
          <a:r>
            <a:rPr lang="en-US" dirty="0"/>
            <a:t>STEP 4</a:t>
          </a:r>
        </a:p>
      </dgm:t>
    </dgm:pt>
    <dgm:pt modelId="{72B2733B-C86B-EA41-AB69-15C25C502077}" type="parTrans" cxnId="{C50EDA36-2055-FF4D-9B27-E52AB04BC9D0}">
      <dgm:prSet/>
      <dgm:spPr/>
      <dgm:t>
        <a:bodyPr/>
        <a:lstStyle/>
        <a:p>
          <a:endParaRPr lang="en-US"/>
        </a:p>
      </dgm:t>
    </dgm:pt>
    <dgm:pt modelId="{B39CB020-E171-5846-96B3-879BBDD2A178}" type="sibTrans" cxnId="{C50EDA36-2055-FF4D-9B27-E52AB04BC9D0}">
      <dgm:prSet/>
      <dgm:spPr/>
      <dgm:t>
        <a:bodyPr/>
        <a:lstStyle/>
        <a:p>
          <a:endParaRPr lang="en-US"/>
        </a:p>
      </dgm:t>
    </dgm:pt>
    <dgm:pt modelId="{2AD188DA-3312-7D40-9106-CFE0F1A09AA1}">
      <dgm:prSet/>
      <dgm:spPr>
        <a:solidFill>
          <a:srgbClr val="762022"/>
        </a:solidFill>
        <a:ln>
          <a:noFill/>
        </a:ln>
      </dgm:spPr>
      <dgm:t>
        <a:bodyPr/>
        <a:lstStyle/>
        <a:p>
          <a:pPr>
            <a:buNone/>
          </a:pPr>
          <a:r>
            <a:rPr lang="en-US" dirty="0">
              <a:solidFill>
                <a:schemeClr val="bg1"/>
              </a:solidFill>
            </a:rPr>
            <a:t>Partner sends revised report to comms. team for editing and formatting</a:t>
          </a:r>
        </a:p>
      </dgm:t>
    </dgm:pt>
    <dgm:pt modelId="{89E0C766-5793-E84D-AD3F-CE56709E77D6}" type="parTrans" cxnId="{8BCDFE02-08D2-6543-A65C-4D04FA6CCF76}">
      <dgm:prSet/>
      <dgm:spPr/>
      <dgm:t>
        <a:bodyPr/>
        <a:lstStyle/>
        <a:p>
          <a:endParaRPr lang="en-US"/>
        </a:p>
      </dgm:t>
    </dgm:pt>
    <dgm:pt modelId="{515B6121-D786-C24C-8C94-45D0B81AEBC0}" type="sibTrans" cxnId="{8BCDFE02-08D2-6543-A65C-4D04FA6CCF76}">
      <dgm:prSet/>
      <dgm:spPr/>
      <dgm:t>
        <a:bodyPr/>
        <a:lstStyle/>
        <a:p>
          <a:endParaRPr lang="en-US"/>
        </a:p>
      </dgm:t>
    </dgm:pt>
    <dgm:pt modelId="{6400DED6-5BBE-8D4B-B42A-4C96EA623336}">
      <dgm:prSet/>
      <dgm:spPr>
        <a:solidFill>
          <a:srgbClr val="752023"/>
        </a:solidFill>
        <a:ln>
          <a:noFill/>
        </a:ln>
      </dgm:spPr>
      <dgm:t>
        <a:bodyPr/>
        <a:lstStyle/>
        <a:p>
          <a:r>
            <a:rPr lang="en-US" dirty="0"/>
            <a:t>STEP 5</a:t>
          </a:r>
        </a:p>
      </dgm:t>
    </dgm:pt>
    <dgm:pt modelId="{3CB97082-571A-2C4E-A6C6-EB3707CA0C59}" type="parTrans" cxnId="{7AE6EAD3-2B5A-0546-86D1-900A56A56B2C}">
      <dgm:prSet/>
      <dgm:spPr/>
      <dgm:t>
        <a:bodyPr/>
        <a:lstStyle/>
        <a:p>
          <a:endParaRPr lang="en-US"/>
        </a:p>
      </dgm:t>
    </dgm:pt>
    <dgm:pt modelId="{6C1E6B1A-55BD-D14A-AB42-FBDCF2FE2658}" type="sibTrans" cxnId="{7AE6EAD3-2B5A-0546-86D1-900A56A56B2C}">
      <dgm:prSet/>
      <dgm:spPr/>
      <dgm:t>
        <a:bodyPr/>
        <a:lstStyle/>
        <a:p>
          <a:endParaRPr lang="en-US"/>
        </a:p>
      </dgm:t>
    </dgm:pt>
    <dgm:pt modelId="{C7D3580E-92F2-8047-B986-FCC5A59DC031}">
      <dgm:prSet/>
      <dgm:spPr>
        <a:solidFill>
          <a:srgbClr val="762022"/>
        </a:solidFill>
        <a:ln>
          <a:noFill/>
        </a:ln>
      </dgm:spPr>
      <dgm:t>
        <a:bodyPr/>
        <a:lstStyle/>
        <a:p>
          <a:pPr>
            <a:buNone/>
          </a:pPr>
          <a:r>
            <a:rPr lang="en-US" dirty="0">
              <a:solidFill>
                <a:schemeClr val="bg1"/>
              </a:solidFill>
            </a:rPr>
            <a:t>Edited &amp; formatted report sent back to partner &amp; Chief Scientist for final validation</a:t>
          </a:r>
        </a:p>
      </dgm:t>
    </dgm:pt>
    <dgm:pt modelId="{FD8D6084-16E0-964A-B2FD-35D5FD6B9EE0}" type="parTrans" cxnId="{DA0629FC-25CA-EB47-BB22-D7D6E1D15EDD}">
      <dgm:prSet/>
      <dgm:spPr/>
      <dgm:t>
        <a:bodyPr/>
        <a:lstStyle/>
        <a:p>
          <a:endParaRPr lang="en-US"/>
        </a:p>
      </dgm:t>
    </dgm:pt>
    <dgm:pt modelId="{0DE0E48E-711C-B342-B909-5E35EA920453}" type="sibTrans" cxnId="{DA0629FC-25CA-EB47-BB22-D7D6E1D15EDD}">
      <dgm:prSet/>
      <dgm:spPr/>
      <dgm:t>
        <a:bodyPr/>
        <a:lstStyle/>
        <a:p>
          <a:endParaRPr lang="en-US"/>
        </a:p>
      </dgm:t>
    </dgm:pt>
    <dgm:pt modelId="{B4939364-B695-C14D-8F89-D32C1C76FE2F}">
      <dgm:prSet/>
      <dgm:spPr>
        <a:solidFill>
          <a:srgbClr val="752023"/>
        </a:solidFill>
        <a:ln>
          <a:noFill/>
        </a:ln>
      </dgm:spPr>
      <dgm:t>
        <a:bodyPr/>
        <a:lstStyle/>
        <a:p>
          <a:r>
            <a:rPr lang="en-US" dirty="0"/>
            <a:t>STEP 6</a:t>
          </a:r>
        </a:p>
      </dgm:t>
    </dgm:pt>
    <dgm:pt modelId="{BF33E179-33F7-0440-A348-03E2FC611F53}" type="parTrans" cxnId="{C3D09BEC-9852-6744-92AF-2C810BC05D1E}">
      <dgm:prSet/>
      <dgm:spPr/>
      <dgm:t>
        <a:bodyPr/>
        <a:lstStyle/>
        <a:p>
          <a:endParaRPr lang="en-US"/>
        </a:p>
      </dgm:t>
    </dgm:pt>
    <dgm:pt modelId="{441CD394-6815-3B47-A75D-96CB08C9029A}" type="sibTrans" cxnId="{C3D09BEC-9852-6744-92AF-2C810BC05D1E}">
      <dgm:prSet/>
      <dgm:spPr/>
      <dgm:t>
        <a:bodyPr/>
        <a:lstStyle/>
        <a:p>
          <a:endParaRPr lang="en-US"/>
        </a:p>
      </dgm:t>
    </dgm:pt>
    <dgm:pt modelId="{0F9B977E-5CE4-C24F-BFCD-858A758854BF}">
      <dgm:prSet/>
      <dgm:spPr>
        <a:solidFill>
          <a:srgbClr val="762022"/>
        </a:solidFill>
        <a:ln>
          <a:noFill/>
        </a:ln>
      </dgm:spPr>
      <dgm:t>
        <a:bodyPr/>
        <a:lstStyle/>
        <a:p>
          <a:pPr>
            <a:buFontTx/>
            <a:buNone/>
          </a:pPr>
          <a:r>
            <a:rPr lang="en-US" dirty="0">
              <a:solidFill>
                <a:schemeClr val="bg1"/>
              </a:solidFill>
            </a:rPr>
            <a:t>Final report published on CG Space &amp; where possible comms. team work with</a:t>
          </a:r>
        </a:p>
      </dgm:t>
    </dgm:pt>
    <dgm:pt modelId="{4FA6AE66-BA27-014F-8F60-6F34BF560F6F}" type="parTrans" cxnId="{4EA3EE41-5926-9246-AE28-547B42036D90}">
      <dgm:prSet/>
      <dgm:spPr/>
      <dgm:t>
        <a:bodyPr/>
        <a:lstStyle/>
        <a:p>
          <a:endParaRPr lang="en-US"/>
        </a:p>
      </dgm:t>
    </dgm:pt>
    <dgm:pt modelId="{5CB0E5DE-DFB0-F848-BA6C-D4685477F24C}" type="sibTrans" cxnId="{4EA3EE41-5926-9246-AE28-547B42036D90}">
      <dgm:prSet/>
      <dgm:spPr/>
      <dgm:t>
        <a:bodyPr/>
        <a:lstStyle/>
        <a:p>
          <a:endParaRPr lang="en-US"/>
        </a:p>
      </dgm:t>
    </dgm:pt>
    <dgm:pt modelId="{2AB5B880-4158-DB40-ADC3-0E17F5295D74}">
      <dgm:prSet/>
      <dgm:spPr>
        <a:solidFill>
          <a:srgbClr val="762022"/>
        </a:solidFill>
        <a:ln>
          <a:noFill/>
        </a:ln>
      </dgm:spPr>
      <dgm:t>
        <a:bodyPr/>
        <a:lstStyle/>
        <a:p>
          <a:pPr>
            <a:buNone/>
          </a:pPr>
          <a:r>
            <a:rPr lang="en-US" dirty="0">
              <a:solidFill>
                <a:schemeClr val="bg1"/>
              </a:solidFill>
            </a:rPr>
            <a:t>(Africa RISING branding)</a:t>
          </a:r>
        </a:p>
      </dgm:t>
    </dgm:pt>
    <dgm:pt modelId="{BBEC41A5-2C55-7E4C-97AD-C4094CC3C8D3}" type="parTrans" cxnId="{6132893C-EB99-984C-A0D0-79B4641C1076}">
      <dgm:prSet/>
      <dgm:spPr/>
      <dgm:t>
        <a:bodyPr/>
        <a:lstStyle/>
        <a:p>
          <a:endParaRPr lang="en-US"/>
        </a:p>
      </dgm:t>
    </dgm:pt>
    <dgm:pt modelId="{8C286550-65DF-5848-8337-37FCE763078A}" type="sibTrans" cxnId="{6132893C-EB99-984C-A0D0-79B4641C1076}">
      <dgm:prSet/>
      <dgm:spPr/>
      <dgm:t>
        <a:bodyPr/>
        <a:lstStyle/>
        <a:p>
          <a:endParaRPr lang="en-US"/>
        </a:p>
      </dgm:t>
    </dgm:pt>
    <dgm:pt modelId="{314F2D38-CBB0-344C-B406-617C472B8492}">
      <dgm:prSet/>
      <dgm:spPr>
        <a:solidFill>
          <a:srgbClr val="762022"/>
        </a:solidFill>
        <a:ln>
          <a:noFill/>
        </a:ln>
      </dgm:spPr>
      <dgm:t>
        <a:bodyPr/>
        <a:lstStyle/>
        <a:p>
          <a:pPr>
            <a:buFontTx/>
            <a:buNone/>
          </a:pPr>
          <a:r>
            <a:rPr lang="en-US" dirty="0">
              <a:solidFill>
                <a:schemeClr val="bg1"/>
              </a:solidFill>
            </a:rPr>
            <a:t>partner on a story for the Africa RISING website about the new study report. </a:t>
          </a:r>
        </a:p>
      </dgm:t>
    </dgm:pt>
    <dgm:pt modelId="{C1D3896F-5FAB-044C-BC72-31B01837EE19}" type="parTrans" cxnId="{D2DA5C6C-32A5-D047-B3DA-D2C2062867E8}">
      <dgm:prSet/>
      <dgm:spPr/>
      <dgm:t>
        <a:bodyPr/>
        <a:lstStyle/>
        <a:p>
          <a:endParaRPr lang="en-US"/>
        </a:p>
      </dgm:t>
    </dgm:pt>
    <dgm:pt modelId="{2C22C8A4-FBBE-C740-863D-CF30E7AD09D0}" type="sibTrans" cxnId="{D2DA5C6C-32A5-D047-B3DA-D2C2062867E8}">
      <dgm:prSet/>
      <dgm:spPr/>
      <dgm:t>
        <a:bodyPr/>
        <a:lstStyle/>
        <a:p>
          <a:endParaRPr lang="en-US"/>
        </a:p>
      </dgm:t>
    </dgm:pt>
    <dgm:pt modelId="{C1A385D9-032B-7447-AE81-5DDDBCBB75F3}" type="pres">
      <dgm:prSet presAssocID="{3C08EC9A-A04C-044B-9DB0-2B855D8C21DF}" presName="linearFlow" presStyleCnt="0">
        <dgm:presLayoutVars>
          <dgm:dir/>
          <dgm:animLvl val="lvl"/>
          <dgm:resizeHandles val="exact"/>
        </dgm:presLayoutVars>
      </dgm:prSet>
      <dgm:spPr/>
    </dgm:pt>
    <dgm:pt modelId="{8833CCE3-2BC4-C241-8790-20B59CB5445B}" type="pres">
      <dgm:prSet presAssocID="{033D54EF-18D6-0847-8BF0-7F44065CD040}" presName="composite" presStyleCnt="0"/>
      <dgm:spPr/>
    </dgm:pt>
    <dgm:pt modelId="{4D066599-9909-A140-A096-726EE713615E}" type="pres">
      <dgm:prSet presAssocID="{033D54EF-18D6-0847-8BF0-7F44065CD040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E06A5F8C-9976-D84A-A2E9-B76A10F9FDF0}" type="pres">
      <dgm:prSet presAssocID="{033D54EF-18D6-0847-8BF0-7F44065CD040}" presName="descendantText" presStyleLbl="alignAcc1" presStyleIdx="0" presStyleCnt="6">
        <dgm:presLayoutVars>
          <dgm:bulletEnabled val="1"/>
        </dgm:presLayoutVars>
      </dgm:prSet>
      <dgm:spPr/>
    </dgm:pt>
    <dgm:pt modelId="{89D0A0FA-441B-034C-A2F6-D200F424EA31}" type="pres">
      <dgm:prSet presAssocID="{869E86CF-1FA2-7B4E-936C-5987FD79C092}" presName="sp" presStyleCnt="0"/>
      <dgm:spPr/>
    </dgm:pt>
    <dgm:pt modelId="{BC16BC21-10FD-B44E-82CE-B94BA9F329FE}" type="pres">
      <dgm:prSet presAssocID="{309D098A-9C4E-2449-B80A-B9EE37FCA087}" presName="composite" presStyleCnt="0"/>
      <dgm:spPr/>
    </dgm:pt>
    <dgm:pt modelId="{2936F123-BEB1-CA42-807B-FEF01FAE111F}" type="pres">
      <dgm:prSet presAssocID="{309D098A-9C4E-2449-B80A-B9EE37FCA087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1A1A30CD-07D2-804C-930A-C85C6B6E0BB0}" type="pres">
      <dgm:prSet presAssocID="{309D098A-9C4E-2449-B80A-B9EE37FCA087}" presName="descendantText" presStyleLbl="alignAcc1" presStyleIdx="1" presStyleCnt="6">
        <dgm:presLayoutVars>
          <dgm:bulletEnabled val="1"/>
        </dgm:presLayoutVars>
      </dgm:prSet>
      <dgm:spPr/>
    </dgm:pt>
    <dgm:pt modelId="{33F8E83D-7B95-8B4F-ACCE-E9989415ACDC}" type="pres">
      <dgm:prSet presAssocID="{128BBB73-986C-954F-BB4E-7191D61D8BC1}" presName="sp" presStyleCnt="0"/>
      <dgm:spPr/>
    </dgm:pt>
    <dgm:pt modelId="{C32867E5-C358-8041-A52F-4139022924F0}" type="pres">
      <dgm:prSet presAssocID="{D92776C7-007C-8B42-AA5E-FF8D05A09D30}" presName="composite" presStyleCnt="0"/>
      <dgm:spPr/>
    </dgm:pt>
    <dgm:pt modelId="{2C06E436-42C7-934B-83DE-ACD78E835425}" type="pres">
      <dgm:prSet presAssocID="{D92776C7-007C-8B42-AA5E-FF8D05A09D30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0F50F575-1B12-C74E-A6AB-463820D99EC3}" type="pres">
      <dgm:prSet presAssocID="{D92776C7-007C-8B42-AA5E-FF8D05A09D30}" presName="descendantText" presStyleLbl="alignAcc1" presStyleIdx="2" presStyleCnt="6">
        <dgm:presLayoutVars>
          <dgm:bulletEnabled val="1"/>
        </dgm:presLayoutVars>
      </dgm:prSet>
      <dgm:spPr/>
    </dgm:pt>
    <dgm:pt modelId="{C965B070-E323-A54F-B549-A4B268C24623}" type="pres">
      <dgm:prSet presAssocID="{B1C53D8E-F569-1544-A4ED-04A07CF6B054}" presName="sp" presStyleCnt="0"/>
      <dgm:spPr/>
    </dgm:pt>
    <dgm:pt modelId="{FEFF656E-A3B9-1E4D-9D83-13E77079B58C}" type="pres">
      <dgm:prSet presAssocID="{4E937453-0C91-F943-9BA4-92A747FF5D0B}" presName="composite" presStyleCnt="0"/>
      <dgm:spPr/>
    </dgm:pt>
    <dgm:pt modelId="{1FE55B9A-25DD-BF40-99F4-4775D31D8A04}" type="pres">
      <dgm:prSet presAssocID="{4E937453-0C91-F943-9BA4-92A747FF5D0B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EC49A8E0-D0A0-794E-95E9-BE7905E3F687}" type="pres">
      <dgm:prSet presAssocID="{4E937453-0C91-F943-9BA4-92A747FF5D0B}" presName="descendantText" presStyleLbl="alignAcc1" presStyleIdx="3" presStyleCnt="6">
        <dgm:presLayoutVars>
          <dgm:bulletEnabled val="1"/>
        </dgm:presLayoutVars>
      </dgm:prSet>
      <dgm:spPr/>
    </dgm:pt>
    <dgm:pt modelId="{19C5FC81-322A-394B-89B3-DDDABD81F97E}" type="pres">
      <dgm:prSet presAssocID="{B39CB020-E171-5846-96B3-879BBDD2A178}" presName="sp" presStyleCnt="0"/>
      <dgm:spPr/>
    </dgm:pt>
    <dgm:pt modelId="{54317A15-509D-F14B-A4B8-D4D1C010DA26}" type="pres">
      <dgm:prSet presAssocID="{6400DED6-5BBE-8D4B-B42A-4C96EA623336}" presName="composite" presStyleCnt="0"/>
      <dgm:spPr/>
    </dgm:pt>
    <dgm:pt modelId="{B10188B2-3C83-494A-9644-C85EDC862C80}" type="pres">
      <dgm:prSet presAssocID="{6400DED6-5BBE-8D4B-B42A-4C96EA623336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D9DF466A-3370-2542-82C3-2A22983EBFC2}" type="pres">
      <dgm:prSet presAssocID="{6400DED6-5BBE-8D4B-B42A-4C96EA623336}" presName="descendantText" presStyleLbl="alignAcc1" presStyleIdx="4" presStyleCnt="6">
        <dgm:presLayoutVars>
          <dgm:bulletEnabled val="1"/>
        </dgm:presLayoutVars>
      </dgm:prSet>
      <dgm:spPr/>
    </dgm:pt>
    <dgm:pt modelId="{D04EF117-5374-A44E-B86A-A1CF374131A4}" type="pres">
      <dgm:prSet presAssocID="{6C1E6B1A-55BD-D14A-AB42-FBDCF2FE2658}" presName="sp" presStyleCnt="0"/>
      <dgm:spPr/>
    </dgm:pt>
    <dgm:pt modelId="{2AAC5060-8485-ED49-973F-9ACEF2929C51}" type="pres">
      <dgm:prSet presAssocID="{B4939364-B695-C14D-8F89-D32C1C76FE2F}" presName="composite" presStyleCnt="0"/>
      <dgm:spPr/>
    </dgm:pt>
    <dgm:pt modelId="{1FBF7C2C-CDCF-F84E-A623-1CE1AC277851}" type="pres">
      <dgm:prSet presAssocID="{B4939364-B695-C14D-8F89-D32C1C76FE2F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24AD2033-31D4-0B46-8860-8A2EB0C5D80B}" type="pres">
      <dgm:prSet presAssocID="{B4939364-B695-C14D-8F89-D32C1C76FE2F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8BCDFE02-08D2-6543-A65C-4D04FA6CCF76}" srcId="{4E937453-0C91-F943-9BA4-92A747FF5D0B}" destId="{2AD188DA-3312-7D40-9106-CFE0F1A09AA1}" srcOrd="0" destOrd="0" parTransId="{89E0C766-5793-E84D-AD3F-CE56709E77D6}" sibTransId="{515B6121-D786-C24C-8C94-45D0B81AEBC0}"/>
    <dgm:cxn modelId="{01F57E2D-E4BD-B640-9B4E-0A8026EC7D0A}" type="presOf" srcId="{CA3B9593-7934-6948-99FA-FE16B68C1CA7}" destId="{0F50F575-1B12-C74E-A6AB-463820D99EC3}" srcOrd="0" destOrd="0" presId="urn:microsoft.com/office/officeart/2005/8/layout/chevron2"/>
    <dgm:cxn modelId="{C032DF33-1919-A144-9F93-3AB3DDDC1712}" type="presOf" srcId="{D92776C7-007C-8B42-AA5E-FF8D05A09D30}" destId="{2C06E436-42C7-934B-83DE-ACD78E835425}" srcOrd="0" destOrd="0" presId="urn:microsoft.com/office/officeart/2005/8/layout/chevron2"/>
    <dgm:cxn modelId="{C50EDA36-2055-FF4D-9B27-E52AB04BC9D0}" srcId="{3C08EC9A-A04C-044B-9DB0-2B855D8C21DF}" destId="{4E937453-0C91-F943-9BA4-92A747FF5D0B}" srcOrd="3" destOrd="0" parTransId="{72B2733B-C86B-EA41-AB69-15C25C502077}" sibTransId="{B39CB020-E171-5846-96B3-879BBDD2A178}"/>
    <dgm:cxn modelId="{7DD84F3B-BC8D-BA43-B35C-70D50C964CE3}" type="presOf" srcId="{6400DED6-5BBE-8D4B-B42A-4C96EA623336}" destId="{B10188B2-3C83-494A-9644-C85EDC862C80}" srcOrd="0" destOrd="0" presId="urn:microsoft.com/office/officeart/2005/8/layout/chevron2"/>
    <dgm:cxn modelId="{6132893C-EB99-984C-A0D0-79B4641C1076}" srcId="{4E937453-0C91-F943-9BA4-92A747FF5D0B}" destId="{2AB5B880-4158-DB40-ADC3-0E17F5295D74}" srcOrd="1" destOrd="0" parTransId="{BBEC41A5-2C55-7E4C-97AD-C4094CC3C8D3}" sibTransId="{8C286550-65DF-5848-8337-37FCE763078A}"/>
    <dgm:cxn modelId="{4EA3EE41-5926-9246-AE28-547B42036D90}" srcId="{B4939364-B695-C14D-8F89-D32C1C76FE2F}" destId="{0F9B977E-5CE4-C24F-BFCD-858A758854BF}" srcOrd="0" destOrd="0" parTransId="{4FA6AE66-BA27-014F-8F60-6F34BF560F6F}" sibTransId="{5CB0E5DE-DFB0-F848-BA6C-D4685477F24C}"/>
    <dgm:cxn modelId="{29F5875C-94D8-C049-902C-35C51A2E16C8}" srcId="{3C08EC9A-A04C-044B-9DB0-2B855D8C21DF}" destId="{D92776C7-007C-8B42-AA5E-FF8D05A09D30}" srcOrd="2" destOrd="0" parTransId="{6309573D-018E-BE47-9933-52752576B1D8}" sibTransId="{B1C53D8E-F569-1544-A4ED-04A07CF6B054}"/>
    <dgm:cxn modelId="{B27C4561-5E58-024C-AD69-C35D435FB4A1}" type="presOf" srcId="{2AB5B880-4158-DB40-ADC3-0E17F5295D74}" destId="{EC49A8E0-D0A0-794E-95E9-BE7905E3F687}" srcOrd="0" destOrd="1" presId="urn:microsoft.com/office/officeart/2005/8/layout/chevron2"/>
    <dgm:cxn modelId="{89D44566-514B-8146-B545-BE75EFA0F360}" srcId="{033D54EF-18D6-0847-8BF0-7F44065CD040}" destId="{17283F1F-5D36-1646-B08D-81EFDC89C250}" srcOrd="0" destOrd="0" parTransId="{8A083A09-7BE3-9843-AE4E-42FC8CEFDC26}" sibTransId="{32D3CB8F-3B31-B549-A766-5B0DF9F034B0}"/>
    <dgm:cxn modelId="{D2DA5C6C-32A5-D047-B3DA-D2C2062867E8}" srcId="{B4939364-B695-C14D-8F89-D32C1C76FE2F}" destId="{314F2D38-CBB0-344C-B406-617C472B8492}" srcOrd="1" destOrd="0" parTransId="{C1D3896F-5FAB-044C-BC72-31B01837EE19}" sibTransId="{2C22C8A4-FBBE-C740-863D-CF30E7AD09D0}"/>
    <dgm:cxn modelId="{89248771-3CA6-614D-82EC-A2A39B6AFBA2}" type="presOf" srcId="{2AD188DA-3312-7D40-9106-CFE0F1A09AA1}" destId="{EC49A8E0-D0A0-794E-95E9-BE7905E3F687}" srcOrd="0" destOrd="0" presId="urn:microsoft.com/office/officeart/2005/8/layout/chevron2"/>
    <dgm:cxn modelId="{D4715D77-E25E-4B4E-B70D-B9E3336309CD}" type="presOf" srcId="{033D54EF-18D6-0847-8BF0-7F44065CD040}" destId="{4D066599-9909-A140-A096-726EE713615E}" srcOrd="0" destOrd="0" presId="urn:microsoft.com/office/officeart/2005/8/layout/chevron2"/>
    <dgm:cxn modelId="{817C3386-0D64-2C4A-AC32-6115F2A98017}" srcId="{D92776C7-007C-8B42-AA5E-FF8D05A09D30}" destId="{CA3B9593-7934-6948-99FA-FE16B68C1CA7}" srcOrd="0" destOrd="0" parTransId="{CA5C9CEF-82EF-DB48-A654-5E2CA1EAF4B5}" sibTransId="{43E23E9D-ED9B-C64E-8060-F3C75024EB98}"/>
    <dgm:cxn modelId="{7EA07B8B-4195-FB48-B10C-384576784E20}" type="presOf" srcId="{17283F1F-5D36-1646-B08D-81EFDC89C250}" destId="{E06A5F8C-9976-D84A-A2E9-B76A10F9FDF0}" srcOrd="0" destOrd="0" presId="urn:microsoft.com/office/officeart/2005/8/layout/chevron2"/>
    <dgm:cxn modelId="{852ACF95-74B1-5F42-B6E6-B7A6CF0932E6}" type="presOf" srcId="{3C08EC9A-A04C-044B-9DB0-2B855D8C21DF}" destId="{C1A385D9-032B-7447-AE81-5DDDBCBB75F3}" srcOrd="0" destOrd="0" presId="urn:microsoft.com/office/officeart/2005/8/layout/chevron2"/>
    <dgm:cxn modelId="{631B77A6-47CD-994A-A3FC-B9D178D01E4D}" type="presOf" srcId="{C7D3580E-92F2-8047-B986-FCC5A59DC031}" destId="{D9DF466A-3370-2542-82C3-2A22983EBFC2}" srcOrd="0" destOrd="0" presId="urn:microsoft.com/office/officeart/2005/8/layout/chevron2"/>
    <dgm:cxn modelId="{6D6575AB-5A5D-A341-B399-C00331E9DF8A}" type="presOf" srcId="{B4939364-B695-C14D-8F89-D32C1C76FE2F}" destId="{1FBF7C2C-CDCF-F84E-A623-1CE1AC277851}" srcOrd="0" destOrd="0" presId="urn:microsoft.com/office/officeart/2005/8/layout/chevron2"/>
    <dgm:cxn modelId="{FC98DCAF-B889-ED4A-BF9B-9E9AF5556311}" type="presOf" srcId="{309D098A-9C4E-2449-B80A-B9EE37FCA087}" destId="{2936F123-BEB1-CA42-807B-FEF01FAE111F}" srcOrd="0" destOrd="0" presId="urn:microsoft.com/office/officeart/2005/8/layout/chevron2"/>
    <dgm:cxn modelId="{20756ABE-8684-F347-9E60-836A9F2DD199}" type="presOf" srcId="{8C839A33-BED5-5542-968B-BB676F939C14}" destId="{1A1A30CD-07D2-804C-930A-C85C6B6E0BB0}" srcOrd="0" destOrd="0" presId="urn:microsoft.com/office/officeart/2005/8/layout/chevron2"/>
    <dgm:cxn modelId="{A016B5BF-1DBB-9447-8365-E8606EDAF6AF}" srcId="{3C08EC9A-A04C-044B-9DB0-2B855D8C21DF}" destId="{033D54EF-18D6-0847-8BF0-7F44065CD040}" srcOrd="0" destOrd="0" parTransId="{297C0850-B6FD-364F-9AEA-FEEE707BC27D}" sibTransId="{869E86CF-1FA2-7B4E-936C-5987FD79C092}"/>
    <dgm:cxn modelId="{71589AC2-E557-1145-960F-4DA40BE03636}" type="presOf" srcId="{4E937453-0C91-F943-9BA4-92A747FF5D0B}" destId="{1FE55B9A-25DD-BF40-99F4-4775D31D8A04}" srcOrd="0" destOrd="0" presId="urn:microsoft.com/office/officeart/2005/8/layout/chevron2"/>
    <dgm:cxn modelId="{7AE6EAD3-2B5A-0546-86D1-900A56A56B2C}" srcId="{3C08EC9A-A04C-044B-9DB0-2B855D8C21DF}" destId="{6400DED6-5BBE-8D4B-B42A-4C96EA623336}" srcOrd="4" destOrd="0" parTransId="{3CB97082-571A-2C4E-A6C6-EB3707CA0C59}" sibTransId="{6C1E6B1A-55BD-D14A-AB42-FBDCF2FE2658}"/>
    <dgm:cxn modelId="{6B5A6AD8-2925-504C-92F8-A96A9151240C}" type="presOf" srcId="{0F9B977E-5CE4-C24F-BFCD-858A758854BF}" destId="{24AD2033-31D4-0B46-8860-8A2EB0C5D80B}" srcOrd="0" destOrd="0" presId="urn:microsoft.com/office/officeart/2005/8/layout/chevron2"/>
    <dgm:cxn modelId="{93982EDF-D0A1-6049-8A19-8C1553EF1818}" srcId="{3C08EC9A-A04C-044B-9DB0-2B855D8C21DF}" destId="{309D098A-9C4E-2449-B80A-B9EE37FCA087}" srcOrd="1" destOrd="0" parTransId="{CF8D8F95-8D45-1D4A-9B79-AAE6C8AEC6C9}" sibTransId="{128BBB73-986C-954F-BB4E-7191D61D8BC1}"/>
    <dgm:cxn modelId="{A3AED1E2-01CA-E349-9A54-B8B0B8C00D39}" srcId="{309D098A-9C4E-2449-B80A-B9EE37FCA087}" destId="{8C839A33-BED5-5542-968B-BB676F939C14}" srcOrd="0" destOrd="0" parTransId="{A1E06DA3-6805-2644-9E3A-265FE3C63FB6}" sibTransId="{61E770FC-A4F4-4544-97FE-DA8022DB7015}"/>
    <dgm:cxn modelId="{AB27ACE8-E861-FF4E-BEBE-E8F9E1B963EE}" type="presOf" srcId="{314F2D38-CBB0-344C-B406-617C472B8492}" destId="{24AD2033-31D4-0B46-8860-8A2EB0C5D80B}" srcOrd="0" destOrd="1" presId="urn:microsoft.com/office/officeart/2005/8/layout/chevron2"/>
    <dgm:cxn modelId="{C3D09BEC-9852-6744-92AF-2C810BC05D1E}" srcId="{3C08EC9A-A04C-044B-9DB0-2B855D8C21DF}" destId="{B4939364-B695-C14D-8F89-D32C1C76FE2F}" srcOrd="5" destOrd="0" parTransId="{BF33E179-33F7-0440-A348-03E2FC611F53}" sibTransId="{441CD394-6815-3B47-A75D-96CB08C9029A}"/>
    <dgm:cxn modelId="{DA0629FC-25CA-EB47-BB22-D7D6E1D15EDD}" srcId="{6400DED6-5BBE-8D4B-B42A-4C96EA623336}" destId="{C7D3580E-92F2-8047-B986-FCC5A59DC031}" srcOrd="0" destOrd="0" parTransId="{FD8D6084-16E0-964A-B2FD-35D5FD6B9EE0}" sibTransId="{0DE0E48E-711C-B342-B909-5E35EA920453}"/>
    <dgm:cxn modelId="{54E513B6-DB2D-A44A-9DC5-AC4CF70C954D}" type="presParOf" srcId="{C1A385D9-032B-7447-AE81-5DDDBCBB75F3}" destId="{8833CCE3-2BC4-C241-8790-20B59CB5445B}" srcOrd="0" destOrd="0" presId="urn:microsoft.com/office/officeart/2005/8/layout/chevron2"/>
    <dgm:cxn modelId="{14E3B2B6-8922-9D44-AFF7-CB9FE96F5B7C}" type="presParOf" srcId="{8833CCE3-2BC4-C241-8790-20B59CB5445B}" destId="{4D066599-9909-A140-A096-726EE713615E}" srcOrd="0" destOrd="0" presId="urn:microsoft.com/office/officeart/2005/8/layout/chevron2"/>
    <dgm:cxn modelId="{D317126A-C84D-3242-977B-3815A124F31A}" type="presParOf" srcId="{8833CCE3-2BC4-C241-8790-20B59CB5445B}" destId="{E06A5F8C-9976-D84A-A2E9-B76A10F9FDF0}" srcOrd="1" destOrd="0" presId="urn:microsoft.com/office/officeart/2005/8/layout/chevron2"/>
    <dgm:cxn modelId="{BDD73107-F366-0A46-A0B3-A4D9BDD0B963}" type="presParOf" srcId="{C1A385D9-032B-7447-AE81-5DDDBCBB75F3}" destId="{89D0A0FA-441B-034C-A2F6-D200F424EA31}" srcOrd="1" destOrd="0" presId="urn:microsoft.com/office/officeart/2005/8/layout/chevron2"/>
    <dgm:cxn modelId="{EE3D9CF3-EE43-4B41-81CE-C3AC5446473C}" type="presParOf" srcId="{C1A385D9-032B-7447-AE81-5DDDBCBB75F3}" destId="{BC16BC21-10FD-B44E-82CE-B94BA9F329FE}" srcOrd="2" destOrd="0" presId="urn:microsoft.com/office/officeart/2005/8/layout/chevron2"/>
    <dgm:cxn modelId="{77580C6E-F1B4-1E48-9C06-BF9E9E1CC027}" type="presParOf" srcId="{BC16BC21-10FD-B44E-82CE-B94BA9F329FE}" destId="{2936F123-BEB1-CA42-807B-FEF01FAE111F}" srcOrd="0" destOrd="0" presId="urn:microsoft.com/office/officeart/2005/8/layout/chevron2"/>
    <dgm:cxn modelId="{8B697658-6FE2-094A-88B7-ADCAED31F7E1}" type="presParOf" srcId="{BC16BC21-10FD-B44E-82CE-B94BA9F329FE}" destId="{1A1A30CD-07D2-804C-930A-C85C6B6E0BB0}" srcOrd="1" destOrd="0" presId="urn:microsoft.com/office/officeart/2005/8/layout/chevron2"/>
    <dgm:cxn modelId="{5568942B-7FEE-7C40-9ED2-6E14FCD22F74}" type="presParOf" srcId="{C1A385D9-032B-7447-AE81-5DDDBCBB75F3}" destId="{33F8E83D-7B95-8B4F-ACCE-E9989415ACDC}" srcOrd="3" destOrd="0" presId="urn:microsoft.com/office/officeart/2005/8/layout/chevron2"/>
    <dgm:cxn modelId="{7EEAE9FD-0537-4744-B7EC-8C8554FF9106}" type="presParOf" srcId="{C1A385D9-032B-7447-AE81-5DDDBCBB75F3}" destId="{C32867E5-C358-8041-A52F-4139022924F0}" srcOrd="4" destOrd="0" presId="urn:microsoft.com/office/officeart/2005/8/layout/chevron2"/>
    <dgm:cxn modelId="{C552A3D0-7402-F945-A1EF-47B312D6A92C}" type="presParOf" srcId="{C32867E5-C358-8041-A52F-4139022924F0}" destId="{2C06E436-42C7-934B-83DE-ACD78E835425}" srcOrd="0" destOrd="0" presId="urn:microsoft.com/office/officeart/2005/8/layout/chevron2"/>
    <dgm:cxn modelId="{2FD9F1BF-28AF-344A-BD5A-7D83E4E7EBD2}" type="presParOf" srcId="{C32867E5-C358-8041-A52F-4139022924F0}" destId="{0F50F575-1B12-C74E-A6AB-463820D99EC3}" srcOrd="1" destOrd="0" presId="urn:microsoft.com/office/officeart/2005/8/layout/chevron2"/>
    <dgm:cxn modelId="{97F68A19-8827-004A-B3FE-08D611F71043}" type="presParOf" srcId="{C1A385D9-032B-7447-AE81-5DDDBCBB75F3}" destId="{C965B070-E323-A54F-B549-A4B268C24623}" srcOrd="5" destOrd="0" presId="urn:microsoft.com/office/officeart/2005/8/layout/chevron2"/>
    <dgm:cxn modelId="{A3EFAFEC-5D20-0E43-9480-54E8A6F2B86B}" type="presParOf" srcId="{C1A385D9-032B-7447-AE81-5DDDBCBB75F3}" destId="{FEFF656E-A3B9-1E4D-9D83-13E77079B58C}" srcOrd="6" destOrd="0" presId="urn:microsoft.com/office/officeart/2005/8/layout/chevron2"/>
    <dgm:cxn modelId="{2774261A-F8D4-114E-A575-DAA5B39B77B4}" type="presParOf" srcId="{FEFF656E-A3B9-1E4D-9D83-13E77079B58C}" destId="{1FE55B9A-25DD-BF40-99F4-4775D31D8A04}" srcOrd="0" destOrd="0" presId="urn:microsoft.com/office/officeart/2005/8/layout/chevron2"/>
    <dgm:cxn modelId="{3992DA8C-22B7-DD43-9707-A60DA4503757}" type="presParOf" srcId="{FEFF656E-A3B9-1E4D-9D83-13E77079B58C}" destId="{EC49A8E0-D0A0-794E-95E9-BE7905E3F687}" srcOrd="1" destOrd="0" presId="urn:microsoft.com/office/officeart/2005/8/layout/chevron2"/>
    <dgm:cxn modelId="{28C67735-F76D-754C-805C-17BDB4D129E8}" type="presParOf" srcId="{C1A385D9-032B-7447-AE81-5DDDBCBB75F3}" destId="{19C5FC81-322A-394B-89B3-DDDABD81F97E}" srcOrd="7" destOrd="0" presId="urn:microsoft.com/office/officeart/2005/8/layout/chevron2"/>
    <dgm:cxn modelId="{1C29FE45-F262-594B-8D76-DCAC27F8C4D9}" type="presParOf" srcId="{C1A385D9-032B-7447-AE81-5DDDBCBB75F3}" destId="{54317A15-509D-F14B-A4B8-D4D1C010DA26}" srcOrd="8" destOrd="0" presId="urn:microsoft.com/office/officeart/2005/8/layout/chevron2"/>
    <dgm:cxn modelId="{E95BA12B-D1E0-F647-BEB7-87DB4C0A9C4A}" type="presParOf" srcId="{54317A15-509D-F14B-A4B8-D4D1C010DA26}" destId="{B10188B2-3C83-494A-9644-C85EDC862C80}" srcOrd="0" destOrd="0" presId="urn:microsoft.com/office/officeart/2005/8/layout/chevron2"/>
    <dgm:cxn modelId="{01A2D324-D765-0C4E-8BC0-1240A6F304EE}" type="presParOf" srcId="{54317A15-509D-F14B-A4B8-D4D1C010DA26}" destId="{D9DF466A-3370-2542-82C3-2A22983EBFC2}" srcOrd="1" destOrd="0" presId="urn:microsoft.com/office/officeart/2005/8/layout/chevron2"/>
    <dgm:cxn modelId="{96FEB051-907C-8149-AA80-BA67742511BD}" type="presParOf" srcId="{C1A385D9-032B-7447-AE81-5DDDBCBB75F3}" destId="{D04EF117-5374-A44E-B86A-A1CF374131A4}" srcOrd="9" destOrd="0" presId="urn:microsoft.com/office/officeart/2005/8/layout/chevron2"/>
    <dgm:cxn modelId="{FC1616C5-E50B-BD44-9762-0FEB142DB2F5}" type="presParOf" srcId="{C1A385D9-032B-7447-AE81-5DDDBCBB75F3}" destId="{2AAC5060-8485-ED49-973F-9ACEF2929C51}" srcOrd="10" destOrd="0" presId="urn:microsoft.com/office/officeart/2005/8/layout/chevron2"/>
    <dgm:cxn modelId="{AEBF74B6-6864-9B44-BA06-0E523B878708}" type="presParOf" srcId="{2AAC5060-8485-ED49-973F-9ACEF2929C51}" destId="{1FBF7C2C-CDCF-F84E-A623-1CE1AC277851}" srcOrd="0" destOrd="0" presId="urn:microsoft.com/office/officeart/2005/8/layout/chevron2"/>
    <dgm:cxn modelId="{14B2341F-3007-174F-992F-84C240972266}" type="presParOf" srcId="{2AAC5060-8485-ED49-973F-9ACEF2929C51}" destId="{24AD2033-31D4-0B46-8860-8A2EB0C5D80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066599-9909-A140-A096-726EE713615E}">
      <dsp:nvSpPr>
        <dsp:cNvPr id="0" name=""/>
        <dsp:cNvSpPr/>
      </dsp:nvSpPr>
      <dsp:spPr>
        <a:xfrm rot="5400000">
          <a:off x="-113437" y="114756"/>
          <a:ext cx="756251" cy="529376"/>
        </a:xfrm>
        <a:prstGeom prst="chevron">
          <a:avLst/>
        </a:prstGeom>
        <a:solidFill>
          <a:srgbClr val="75202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STEP 1</a:t>
          </a:r>
        </a:p>
      </dsp:txBody>
      <dsp:txXfrm rot="-5400000">
        <a:off x="1" y="266006"/>
        <a:ext cx="529376" cy="226875"/>
      </dsp:txXfrm>
    </dsp:sp>
    <dsp:sp modelId="{E06A5F8C-9976-D84A-A2E9-B76A10F9FDF0}">
      <dsp:nvSpPr>
        <dsp:cNvPr id="0" name=""/>
        <dsp:cNvSpPr/>
      </dsp:nvSpPr>
      <dsp:spPr>
        <a:xfrm rot="5400000">
          <a:off x="3409806" y="-2879111"/>
          <a:ext cx="491563" cy="6252423"/>
        </a:xfrm>
        <a:prstGeom prst="round2SameRect">
          <a:avLst/>
        </a:prstGeom>
        <a:solidFill>
          <a:srgbClr val="75222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Draft report by partner</a:t>
          </a:r>
        </a:p>
      </dsp:txBody>
      <dsp:txXfrm rot="-5400000">
        <a:off x="529376" y="25315"/>
        <a:ext cx="6228427" cy="443571"/>
      </dsp:txXfrm>
    </dsp:sp>
    <dsp:sp modelId="{2936F123-BEB1-CA42-807B-FEF01FAE111F}">
      <dsp:nvSpPr>
        <dsp:cNvPr id="0" name=""/>
        <dsp:cNvSpPr/>
      </dsp:nvSpPr>
      <dsp:spPr>
        <a:xfrm rot="5400000">
          <a:off x="-113437" y="770698"/>
          <a:ext cx="756251" cy="529376"/>
        </a:xfrm>
        <a:prstGeom prst="chevron">
          <a:avLst/>
        </a:prstGeom>
        <a:solidFill>
          <a:srgbClr val="75202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STEP 2</a:t>
          </a:r>
        </a:p>
      </dsp:txBody>
      <dsp:txXfrm rot="-5400000">
        <a:off x="1" y="921948"/>
        <a:ext cx="529376" cy="226875"/>
      </dsp:txXfrm>
    </dsp:sp>
    <dsp:sp modelId="{1A1A30CD-07D2-804C-930A-C85C6B6E0BB0}">
      <dsp:nvSpPr>
        <dsp:cNvPr id="0" name=""/>
        <dsp:cNvSpPr/>
      </dsp:nvSpPr>
      <dsp:spPr>
        <a:xfrm rot="5400000">
          <a:off x="3409806" y="-2223169"/>
          <a:ext cx="491563" cy="6252423"/>
        </a:xfrm>
        <a:prstGeom prst="round2SameRect">
          <a:avLst/>
        </a:prstGeom>
        <a:solidFill>
          <a:srgbClr val="76202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Report is shared with Chief Scientist for review/comment</a:t>
          </a:r>
        </a:p>
      </dsp:txBody>
      <dsp:txXfrm rot="-5400000">
        <a:off x="529376" y="681257"/>
        <a:ext cx="6228427" cy="443571"/>
      </dsp:txXfrm>
    </dsp:sp>
    <dsp:sp modelId="{2C06E436-42C7-934B-83DE-ACD78E835425}">
      <dsp:nvSpPr>
        <dsp:cNvPr id="0" name=""/>
        <dsp:cNvSpPr/>
      </dsp:nvSpPr>
      <dsp:spPr>
        <a:xfrm rot="5400000">
          <a:off x="-113437" y="1426640"/>
          <a:ext cx="756251" cy="529376"/>
        </a:xfrm>
        <a:prstGeom prst="chevron">
          <a:avLst/>
        </a:prstGeom>
        <a:solidFill>
          <a:srgbClr val="75202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STEP 3</a:t>
          </a:r>
        </a:p>
      </dsp:txBody>
      <dsp:txXfrm rot="-5400000">
        <a:off x="1" y="1577890"/>
        <a:ext cx="529376" cy="226875"/>
      </dsp:txXfrm>
    </dsp:sp>
    <dsp:sp modelId="{0F50F575-1B12-C74E-A6AB-463820D99EC3}">
      <dsp:nvSpPr>
        <dsp:cNvPr id="0" name=""/>
        <dsp:cNvSpPr/>
      </dsp:nvSpPr>
      <dsp:spPr>
        <a:xfrm rot="5400000">
          <a:off x="3409806" y="-1567227"/>
          <a:ext cx="491563" cy="6252423"/>
        </a:xfrm>
        <a:prstGeom prst="round2SameRect">
          <a:avLst/>
        </a:prstGeom>
        <a:solidFill>
          <a:srgbClr val="76202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Comments/feedback/reviews from Chief Scientist incorporated by partner</a:t>
          </a:r>
        </a:p>
      </dsp:txBody>
      <dsp:txXfrm rot="-5400000">
        <a:off x="529376" y="1337199"/>
        <a:ext cx="6228427" cy="443571"/>
      </dsp:txXfrm>
    </dsp:sp>
    <dsp:sp modelId="{1FE55B9A-25DD-BF40-99F4-4775D31D8A04}">
      <dsp:nvSpPr>
        <dsp:cNvPr id="0" name=""/>
        <dsp:cNvSpPr/>
      </dsp:nvSpPr>
      <dsp:spPr>
        <a:xfrm rot="5400000">
          <a:off x="-113437" y="2082583"/>
          <a:ext cx="756251" cy="529376"/>
        </a:xfrm>
        <a:prstGeom prst="chevron">
          <a:avLst/>
        </a:prstGeom>
        <a:solidFill>
          <a:srgbClr val="75202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STEP 4</a:t>
          </a:r>
        </a:p>
      </dsp:txBody>
      <dsp:txXfrm rot="-5400000">
        <a:off x="1" y="2233833"/>
        <a:ext cx="529376" cy="226875"/>
      </dsp:txXfrm>
    </dsp:sp>
    <dsp:sp modelId="{EC49A8E0-D0A0-794E-95E9-BE7905E3F687}">
      <dsp:nvSpPr>
        <dsp:cNvPr id="0" name=""/>
        <dsp:cNvSpPr/>
      </dsp:nvSpPr>
      <dsp:spPr>
        <a:xfrm rot="5400000">
          <a:off x="3409806" y="-911284"/>
          <a:ext cx="491563" cy="6252423"/>
        </a:xfrm>
        <a:prstGeom prst="round2SameRect">
          <a:avLst/>
        </a:prstGeom>
        <a:solidFill>
          <a:srgbClr val="76202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Partner sends revised report to comms. team for editing and formatting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(Africa RISING branding)</a:t>
          </a:r>
        </a:p>
      </dsp:txBody>
      <dsp:txXfrm rot="-5400000">
        <a:off x="529376" y="1993142"/>
        <a:ext cx="6228427" cy="443571"/>
      </dsp:txXfrm>
    </dsp:sp>
    <dsp:sp modelId="{B10188B2-3C83-494A-9644-C85EDC862C80}">
      <dsp:nvSpPr>
        <dsp:cNvPr id="0" name=""/>
        <dsp:cNvSpPr/>
      </dsp:nvSpPr>
      <dsp:spPr>
        <a:xfrm rot="5400000">
          <a:off x="-113437" y="2738525"/>
          <a:ext cx="756251" cy="529376"/>
        </a:xfrm>
        <a:prstGeom prst="chevron">
          <a:avLst/>
        </a:prstGeom>
        <a:solidFill>
          <a:srgbClr val="75202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STEP 5</a:t>
          </a:r>
        </a:p>
      </dsp:txBody>
      <dsp:txXfrm rot="-5400000">
        <a:off x="1" y="2889775"/>
        <a:ext cx="529376" cy="226875"/>
      </dsp:txXfrm>
    </dsp:sp>
    <dsp:sp modelId="{D9DF466A-3370-2542-82C3-2A22983EBFC2}">
      <dsp:nvSpPr>
        <dsp:cNvPr id="0" name=""/>
        <dsp:cNvSpPr/>
      </dsp:nvSpPr>
      <dsp:spPr>
        <a:xfrm rot="5400000">
          <a:off x="3409806" y="-255342"/>
          <a:ext cx="491563" cy="6252423"/>
        </a:xfrm>
        <a:prstGeom prst="round2SameRect">
          <a:avLst/>
        </a:prstGeom>
        <a:solidFill>
          <a:srgbClr val="76202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Edited &amp; formatted report sent back to partner &amp; Chief Scientist for final validation</a:t>
          </a:r>
        </a:p>
      </dsp:txBody>
      <dsp:txXfrm rot="-5400000">
        <a:off x="529376" y="2649084"/>
        <a:ext cx="6228427" cy="443571"/>
      </dsp:txXfrm>
    </dsp:sp>
    <dsp:sp modelId="{1FBF7C2C-CDCF-F84E-A623-1CE1AC277851}">
      <dsp:nvSpPr>
        <dsp:cNvPr id="0" name=""/>
        <dsp:cNvSpPr/>
      </dsp:nvSpPr>
      <dsp:spPr>
        <a:xfrm rot="5400000">
          <a:off x="-113437" y="3394467"/>
          <a:ext cx="756251" cy="529376"/>
        </a:xfrm>
        <a:prstGeom prst="chevron">
          <a:avLst/>
        </a:prstGeom>
        <a:solidFill>
          <a:srgbClr val="75202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STEP 6</a:t>
          </a:r>
        </a:p>
      </dsp:txBody>
      <dsp:txXfrm rot="-5400000">
        <a:off x="1" y="3545717"/>
        <a:ext cx="529376" cy="226875"/>
      </dsp:txXfrm>
    </dsp:sp>
    <dsp:sp modelId="{24AD2033-31D4-0B46-8860-8A2EB0C5D80B}">
      <dsp:nvSpPr>
        <dsp:cNvPr id="0" name=""/>
        <dsp:cNvSpPr/>
      </dsp:nvSpPr>
      <dsp:spPr>
        <a:xfrm rot="5400000">
          <a:off x="3409806" y="400599"/>
          <a:ext cx="491563" cy="6252423"/>
        </a:xfrm>
        <a:prstGeom prst="round2SameRect">
          <a:avLst/>
        </a:prstGeom>
        <a:solidFill>
          <a:srgbClr val="76202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1400" kern="1200" dirty="0">
              <a:solidFill>
                <a:schemeClr val="bg1"/>
              </a:solidFill>
            </a:rPr>
            <a:t>Final report published on CG Space &amp; where possible comms. team work with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1400" kern="1200" dirty="0">
              <a:solidFill>
                <a:schemeClr val="bg1"/>
              </a:solidFill>
            </a:rPr>
            <a:t>partner on a story for the Africa RISING website about the new study report. </a:t>
          </a:r>
        </a:p>
      </dsp:txBody>
      <dsp:txXfrm rot="-5400000">
        <a:off x="529376" y="3305025"/>
        <a:ext cx="6228427" cy="4435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6/25/19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6/25/19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00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73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5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1735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08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2430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125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962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920663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683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gspace.cgiar.org/handle/10568/16498" TargetMode="External"/><Relationship Id="rId2" Type="http://schemas.openxmlformats.org/officeDocument/2006/relationships/hyperlink" Target="https://africa-rising.net/" TargetMode="External"/><Relationship Id="rId1" Type="http://schemas.openxmlformats.org/officeDocument/2006/relationships/slideLayout" Target="../slideLayouts/slideLayout12.xml"/><Relationship Id="rId6" Type="http://schemas.openxmlformats.org/officeDocument/2006/relationships/comments" Target="../comments/comment2.xml"/><Relationship Id="rId5" Type="http://schemas.openxmlformats.org/officeDocument/2006/relationships/hyperlink" Target="https://www.yammer.com/africa-rising/#/home" TargetMode="External"/><Relationship Id="rId4" Type="http://schemas.openxmlformats.org/officeDocument/2006/relationships/hyperlink" Target="http://africa-rising-wiki.net/Events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gspace.cgiar.org/" TargetMode="External"/><Relationship Id="rId2" Type="http://schemas.openxmlformats.org/officeDocument/2006/relationships/hyperlink" Target="http://africa-rising.net/" TargetMode="Externa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J.Odhong@cgiar.or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hdl.handle.net/10568/100207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11" Type="http://schemas.openxmlformats.org/officeDocument/2006/relationships/image" Target="../media/image26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25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8200" y="1524000"/>
            <a:ext cx="7124700" cy="2133600"/>
          </a:xfrm>
        </p:spPr>
        <p:txBody>
          <a:bodyPr/>
          <a:lstStyle/>
          <a:p>
            <a:r>
              <a:rPr lang="en-US" sz="3600" dirty="0">
                <a:latin typeface="+mn-lt"/>
              </a:rPr>
              <a:t>Knowledge and communication in the Africa RISING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14400" y="3200400"/>
            <a:ext cx="7086600" cy="1981200"/>
          </a:xfrm>
        </p:spPr>
        <p:txBody>
          <a:bodyPr/>
          <a:lstStyle/>
          <a:p>
            <a:r>
              <a:rPr lang="en-US" dirty="0">
                <a:latin typeface="+mn-lt"/>
              </a:rPr>
              <a:t>Jonathan Odhong’</a:t>
            </a:r>
          </a:p>
          <a:p>
            <a:r>
              <a:rPr lang="en-US" dirty="0">
                <a:latin typeface="+mn-lt"/>
              </a:rPr>
              <a:t>Communication and Knowledge Sharing Coordinator</a:t>
            </a:r>
          </a:p>
          <a:p>
            <a:r>
              <a:rPr lang="en-US" dirty="0">
                <a:latin typeface="+mn-lt"/>
              </a:rPr>
              <a:t>Africa RISING Program</a:t>
            </a:r>
          </a:p>
          <a:p>
            <a:r>
              <a:rPr lang="en-US" dirty="0">
                <a:latin typeface="+mn-lt"/>
              </a:rPr>
              <a:t> </a:t>
            </a:r>
          </a:p>
          <a:p>
            <a:pPr marL="628650" indent="-514350"/>
            <a:r>
              <a:rPr lang="en-US" sz="2000" dirty="0"/>
              <a:t>Africa RISING West  Africa Review and Planning Meeting</a:t>
            </a:r>
          </a:p>
          <a:p>
            <a:pPr marL="628650" indent="-514350"/>
            <a:r>
              <a:rPr lang="en-US" sz="2000" dirty="0"/>
              <a:t>14 - 16 May 2019,  Accra, Ghana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066800"/>
            <a:ext cx="8229600" cy="1143000"/>
          </a:xfrm>
        </p:spPr>
        <p:txBody>
          <a:bodyPr/>
          <a:lstStyle/>
          <a:p>
            <a:pPr marL="571500" indent="-457200"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Documents and reports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80251" y="2096784"/>
            <a:ext cx="6897698" cy="468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reeform 10"/>
          <p:cNvSpPr/>
          <p:nvPr/>
        </p:nvSpPr>
        <p:spPr>
          <a:xfrm>
            <a:off x="803570" y="4455689"/>
            <a:ext cx="1325397" cy="253596"/>
          </a:xfrm>
          <a:custGeom>
            <a:avLst/>
            <a:gdLst>
              <a:gd name="connsiteX0" fmla="*/ 82859 w 1325397"/>
              <a:gd name="connsiteY0" fmla="*/ 99436 h 253596"/>
              <a:gd name="connsiteX1" fmla="*/ 119435 w 1325397"/>
              <a:gd name="connsiteY1" fmla="*/ 245740 h 253596"/>
              <a:gd name="connsiteX2" fmla="*/ 1228907 w 1325397"/>
              <a:gd name="connsiteY2" fmla="*/ 209164 h 253596"/>
              <a:gd name="connsiteX3" fmla="*/ 1131371 w 1325397"/>
              <a:gd name="connsiteY3" fmla="*/ 1900 h 253596"/>
              <a:gd name="connsiteX4" fmla="*/ 21899 w 1325397"/>
              <a:gd name="connsiteY4" fmla="*/ 123820 h 253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5397" h="253596">
                <a:moveTo>
                  <a:pt x="82859" y="99436"/>
                </a:moveTo>
                <a:cubicBezTo>
                  <a:pt x="5643" y="163444"/>
                  <a:pt x="-71573" y="227452"/>
                  <a:pt x="119435" y="245740"/>
                </a:cubicBezTo>
                <a:cubicBezTo>
                  <a:pt x="310443" y="264028"/>
                  <a:pt x="1060251" y="249804"/>
                  <a:pt x="1228907" y="209164"/>
                </a:cubicBezTo>
                <a:cubicBezTo>
                  <a:pt x="1397563" y="168524"/>
                  <a:pt x="1332539" y="16124"/>
                  <a:pt x="1131371" y="1900"/>
                </a:cubicBezTo>
                <a:cubicBezTo>
                  <a:pt x="930203" y="-12324"/>
                  <a:pt x="476051" y="55748"/>
                  <a:pt x="21899" y="123820"/>
                </a:cubicBezTo>
              </a:path>
            </a:pathLst>
          </a:cu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516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219200"/>
            <a:ext cx="8229600" cy="8382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Presentations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1948398"/>
            <a:ext cx="5819048" cy="4823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2984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8229600" cy="8382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Photos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1905000"/>
            <a:ext cx="6801998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1903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43000"/>
            <a:ext cx="8229600" cy="11430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Videos &amp; Photo films 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1000" y="2057400"/>
            <a:ext cx="7728033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0221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066800"/>
            <a:ext cx="8229600" cy="1143000"/>
          </a:xfrm>
        </p:spPr>
        <p:txBody>
          <a:bodyPr/>
          <a:lstStyle/>
          <a:p>
            <a:pPr marL="571500" indent="-457200"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News digests (Matters Arising)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2175565"/>
            <a:ext cx="6096000" cy="468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4385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066800"/>
            <a:ext cx="8229600" cy="11430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Event calendar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275" y="1924378"/>
            <a:ext cx="5867538" cy="4552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5119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524000"/>
            <a:ext cx="8382000" cy="685800"/>
          </a:xfrm>
        </p:spPr>
        <p:txBody>
          <a:bodyPr>
            <a:normAutofit fontScale="92500"/>
          </a:bodyPr>
          <a:lstStyle/>
          <a:p>
            <a:r>
              <a:rPr lang="en-US" sz="3400" dirty="0">
                <a:latin typeface="+mj-lt"/>
              </a:rPr>
              <a:t>How to get to Africa RISING’s knowledge products</a:t>
            </a: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609600" y="2286000"/>
            <a:ext cx="7772400" cy="4038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>
                <a:latin typeface="+mj-lt"/>
              </a:rPr>
              <a:t>On the web site - </a:t>
            </a:r>
            <a:r>
              <a:rPr lang="en-US" sz="2400" dirty="0">
                <a:latin typeface="+mj-lt"/>
                <a:hlinkClick r:id="rId2"/>
              </a:rPr>
              <a:t>https://africa-rising.net</a:t>
            </a:r>
            <a:r>
              <a:rPr lang="en-US" sz="2400" dirty="0">
                <a:latin typeface="+mj-lt"/>
              </a:rPr>
              <a:t>  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>
                <a:latin typeface="+mj-lt"/>
              </a:rPr>
              <a:t>On CG Space - </a:t>
            </a:r>
            <a:r>
              <a:rPr lang="en-US" sz="2400" dirty="0">
                <a:latin typeface="+mj-lt"/>
                <a:hlinkClick r:id="rId3"/>
              </a:rPr>
              <a:t>https://cgspace.cgiar.org/handle/10568/16498</a:t>
            </a:r>
            <a:r>
              <a:rPr lang="en-US" sz="2400" dirty="0">
                <a:latin typeface="+mj-lt"/>
              </a:rPr>
              <a:t> 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>
                <a:latin typeface="+mj-lt"/>
              </a:rPr>
              <a:t>On Wiki - </a:t>
            </a:r>
            <a:r>
              <a:rPr lang="en-US" sz="2400" dirty="0">
                <a:latin typeface="+mj-lt"/>
                <a:hlinkClick r:id="rId4"/>
              </a:rPr>
              <a:t>http://africa-rising-wiki.net/Events</a:t>
            </a:r>
            <a:r>
              <a:rPr lang="en-US" sz="2400" dirty="0">
                <a:latin typeface="+mj-lt"/>
              </a:rPr>
              <a:t> 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>
                <a:latin typeface="+mj-lt"/>
              </a:rPr>
              <a:t>On Yammer - </a:t>
            </a:r>
            <a:r>
              <a:rPr lang="en-US" sz="2400" dirty="0">
                <a:latin typeface="+mj-lt"/>
                <a:hlinkClick r:id="rId5"/>
              </a:rPr>
              <a:t>https://www.yammer.com/africa-rising/#/home</a:t>
            </a:r>
            <a:r>
              <a:rPr lang="en-US" sz="2400" dirty="0">
                <a:latin typeface="+mj-lt"/>
              </a:rPr>
              <a:t> 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>
                <a:latin typeface="+mj-lt"/>
              </a:rPr>
              <a:t>Event calendar – on the AR website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>
                <a:latin typeface="+mj-lt"/>
              </a:rPr>
              <a:t>Search Google</a:t>
            </a:r>
          </a:p>
          <a:p>
            <a:pPr marL="571500" indent="-457200">
              <a:buFont typeface="Arial" pitchFamily="34" charset="0"/>
              <a:buChar char="•"/>
            </a:pPr>
            <a:r>
              <a:rPr lang="en-US" sz="2400" dirty="0"/>
              <a:t>By Email</a:t>
            </a:r>
          </a:p>
          <a:p>
            <a:pPr marL="571500" indent="-457200">
              <a:buFont typeface="Arial" pitchFamily="34" charset="0"/>
              <a:buChar char="•"/>
            </a:pPr>
            <a:r>
              <a:rPr lang="en-US" sz="2400" dirty="0"/>
              <a:t>WhatsApp (for AR WA group)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endParaRPr lang="en-US" sz="2400" dirty="0">
              <a:latin typeface="+mj-lt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2400" dirty="0">
              <a:latin typeface="+mj-lt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556407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447800"/>
            <a:ext cx="8382000" cy="685800"/>
          </a:xfrm>
        </p:spPr>
        <p:txBody>
          <a:bodyPr>
            <a:noAutofit/>
          </a:bodyPr>
          <a:lstStyle/>
          <a:p>
            <a:pPr marL="114300" lvl="1" indent="0">
              <a:buNone/>
            </a:pPr>
            <a:r>
              <a:rPr lang="en-US" dirty="0">
                <a:latin typeface="Gill Sans" pitchFamily="34" charset="0"/>
              </a:rPr>
              <a:t>If you forget everything, don’t forget these:</a:t>
            </a: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228600" y="2133600"/>
            <a:ext cx="7772400" cy="4038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Clr>
                <a:srgbClr val="72201E"/>
              </a:buClr>
              <a:buNone/>
            </a:pPr>
            <a:r>
              <a:rPr lang="en-US" dirty="0"/>
              <a:t>Tools and resources</a:t>
            </a:r>
          </a:p>
          <a:p>
            <a:pPr lvl="3">
              <a:buClr>
                <a:srgbClr val="72201E"/>
              </a:buClr>
            </a:pPr>
            <a:r>
              <a:rPr lang="en-US" dirty="0">
                <a:hlinkClick r:id="rId2"/>
              </a:rPr>
              <a:t>http://africa-rising.net/</a:t>
            </a:r>
            <a:endParaRPr lang="en-US" dirty="0"/>
          </a:p>
          <a:p>
            <a:pPr lvl="3">
              <a:buClr>
                <a:srgbClr val="72201E"/>
              </a:buClr>
            </a:pPr>
            <a:r>
              <a:rPr lang="en-US" dirty="0">
                <a:solidFill>
                  <a:srgbClr val="00B050"/>
                </a:solidFill>
                <a:hlinkClick r:id="rId3"/>
              </a:rPr>
              <a:t>https://cgspace.cgiar.org</a:t>
            </a:r>
            <a:r>
              <a:rPr lang="en-US" dirty="0">
                <a:solidFill>
                  <a:srgbClr val="00B050"/>
                </a:solidFill>
              </a:rPr>
              <a:t> </a:t>
            </a:r>
          </a:p>
          <a:p>
            <a:pPr marL="411480" lvl="1" indent="0">
              <a:buClr>
                <a:srgbClr val="72201E"/>
              </a:buClr>
              <a:buNone/>
            </a:pPr>
            <a:endParaRPr lang="en-US" b="1" dirty="0">
              <a:solidFill>
                <a:srgbClr val="00B050"/>
              </a:solidFill>
            </a:endParaRPr>
          </a:p>
          <a:p>
            <a:pPr marL="411480" lvl="1" indent="0">
              <a:buClr>
                <a:srgbClr val="72201E"/>
              </a:buClr>
              <a:buNone/>
            </a:pPr>
            <a:r>
              <a:rPr lang="en-US" b="1" dirty="0">
                <a:solidFill>
                  <a:srgbClr val="00B050"/>
                </a:solidFill>
              </a:rPr>
              <a:t>Subscribe to Email alerts</a:t>
            </a:r>
            <a:endParaRPr lang="en-US" dirty="0"/>
          </a:p>
          <a:p>
            <a:pPr lvl="3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Sign up for news alerts by email</a:t>
            </a:r>
          </a:p>
          <a:p>
            <a:pPr lvl="3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/>
              <a:t>Sign up for publications alerts by email</a:t>
            </a:r>
          </a:p>
          <a:p>
            <a:pPr lvl="2">
              <a:buClr>
                <a:srgbClr val="72201E"/>
              </a:buClr>
              <a:buFont typeface="Calibri" pitchFamily="34" charset="0"/>
              <a:buChar char="•"/>
            </a:pPr>
            <a:endParaRPr lang="en-US" sz="2000" dirty="0"/>
          </a:p>
          <a:p>
            <a:pPr marL="1051560" lvl="3" indent="0">
              <a:buClr>
                <a:srgbClr val="72201E"/>
              </a:buClr>
              <a:buNone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764386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08D3475-AF3C-4B46-809C-25382497E57B}"/>
              </a:ext>
            </a:extLst>
          </p:cNvPr>
          <p:cNvSpPr txBox="1">
            <a:spLocks/>
          </p:cNvSpPr>
          <p:nvPr/>
        </p:nvSpPr>
        <p:spPr>
          <a:xfrm>
            <a:off x="228600" y="1219200"/>
            <a:ext cx="8534400" cy="773213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rgbClr val="156635"/>
                </a:solidFill>
              </a:rPr>
              <a:t>Comms. &amp; Knowledge </a:t>
            </a:r>
            <a:r>
              <a:rPr lang="en-US" sz="4400" b="1" dirty="0" err="1">
                <a:solidFill>
                  <a:srgbClr val="156635"/>
                </a:solidFill>
              </a:rPr>
              <a:t>Mngt</a:t>
            </a:r>
            <a:r>
              <a:rPr lang="en-US" sz="4400" b="1" dirty="0">
                <a:solidFill>
                  <a:srgbClr val="156635"/>
                </a:solidFill>
              </a:rPr>
              <a:t>. Support: </a:t>
            </a:r>
            <a:r>
              <a:rPr lang="en-US" sz="4400" b="1" dirty="0">
                <a:solidFill>
                  <a:schemeClr val="accent6">
                    <a:lumMod val="75000"/>
                  </a:schemeClr>
                </a:solidFill>
              </a:rPr>
              <a:t>Who to contact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90735C-B637-AB4E-BC68-C4B64050C750}"/>
              </a:ext>
            </a:extLst>
          </p:cNvPr>
          <p:cNvSpPr/>
          <p:nvPr/>
        </p:nvSpPr>
        <p:spPr>
          <a:xfrm>
            <a:off x="76200" y="4370286"/>
            <a:ext cx="21258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JONATHAN Odhong</a:t>
            </a:r>
          </a:p>
          <a:p>
            <a:r>
              <a:rPr lang="en-US" b="1" dirty="0"/>
              <a:t>Overall program CKM support</a:t>
            </a:r>
          </a:p>
          <a:p>
            <a:r>
              <a:rPr lang="en-US" dirty="0">
                <a:hlinkClick r:id="rId3"/>
              </a:rPr>
              <a:t>J.Odhong@cgiar.org</a:t>
            </a:r>
            <a:r>
              <a:rPr lang="en-US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B726405-F4B8-9246-90E2-C1235642C3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809" y="2705100"/>
            <a:ext cx="1181100" cy="1638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940A36F-2D12-2648-9515-0C76BB67085E}"/>
              </a:ext>
            </a:extLst>
          </p:cNvPr>
          <p:cNvSpPr/>
          <p:nvPr/>
        </p:nvSpPr>
        <p:spPr>
          <a:xfrm>
            <a:off x="2322576" y="4343400"/>
            <a:ext cx="21258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______________</a:t>
            </a:r>
          </a:p>
          <a:p>
            <a:r>
              <a:rPr lang="en-US" b="1" dirty="0"/>
              <a:t>Africa RISING Ethiopia CKM support</a:t>
            </a:r>
          </a:p>
          <a:p>
            <a:r>
              <a:rPr lang="en-US" dirty="0"/>
              <a:t>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E227EE2-CE4F-6047-A775-50C0A5AE4B37}"/>
              </a:ext>
            </a:extLst>
          </p:cNvPr>
          <p:cNvSpPr/>
          <p:nvPr/>
        </p:nvSpPr>
        <p:spPr>
          <a:xfrm>
            <a:off x="4572000" y="4340352"/>
            <a:ext cx="2319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_______________</a:t>
            </a:r>
          </a:p>
          <a:p>
            <a:r>
              <a:rPr lang="en-US" b="1" dirty="0"/>
              <a:t>Africa RISING ESA </a:t>
            </a:r>
          </a:p>
          <a:p>
            <a:r>
              <a:rPr lang="en-US" b="1" dirty="0"/>
              <a:t>CKM support</a:t>
            </a:r>
          </a:p>
          <a:p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84F1DB0-E61C-C54E-B498-D13FED4E0519}"/>
              </a:ext>
            </a:extLst>
          </p:cNvPr>
          <p:cNvSpPr/>
          <p:nvPr/>
        </p:nvSpPr>
        <p:spPr>
          <a:xfrm>
            <a:off x="6705600" y="4276344"/>
            <a:ext cx="2471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WILHELMINA Ofori-</a:t>
            </a:r>
            <a:r>
              <a:rPr lang="en-US" dirty="0" err="1"/>
              <a:t>Duah</a:t>
            </a:r>
            <a:endParaRPr lang="en-US" dirty="0"/>
          </a:p>
          <a:p>
            <a:r>
              <a:rPr lang="en-US" b="1" dirty="0"/>
              <a:t>Africa RISING WA </a:t>
            </a:r>
          </a:p>
          <a:p>
            <a:r>
              <a:rPr lang="en-US" b="1" dirty="0"/>
              <a:t>CKM support</a:t>
            </a:r>
          </a:p>
          <a:p>
            <a:r>
              <a:rPr lang="en-US" dirty="0">
                <a:hlinkClick r:id="rId3"/>
              </a:rPr>
              <a:t>w.ofori-duah@cgiar.org</a:t>
            </a:r>
            <a:r>
              <a:rPr lang="en-US" dirty="0"/>
              <a:t>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B339444-55A1-3E44-BC74-36B09F31C82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9414" y="2745178"/>
            <a:ext cx="1085331" cy="1612097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59283B3-A147-004F-8F8C-89DB97262D0B}"/>
              </a:ext>
            </a:extLst>
          </p:cNvPr>
          <p:cNvCxnSpPr>
            <a:cxnSpLocks/>
          </p:cNvCxnSpPr>
          <p:nvPr/>
        </p:nvCxnSpPr>
        <p:spPr>
          <a:xfrm>
            <a:off x="2133600" y="2705100"/>
            <a:ext cx="0" cy="415290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F1D54ED-242F-6143-A35B-CA1ED1F54BEF}"/>
              </a:ext>
            </a:extLst>
          </p:cNvPr>
          <p:cNvCxnSpPr>
            <a:cxnSpLocks/>
          </p:cNvCxnSpPr>
          <p:nvPr/>
        </p:nvCxnSpPr>
        <p:spPr>
          <a:xfrm>
            <a:off x="4495800" y="2705100"/>
            <a:ext cx="0" cy="415290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93AF6AA-CC7A-2B4B-AE30-CE1996E3316E}"/>
              </a:ext>
            </a:extLst>
          </p:cNvPr>
          <p:cNvCxnSpPr>
            <a:cxnSpLocks/>
          </p:cNvCxnSpPr>
          <p:nvPr/>
        </p:nvCxnSpPr>
        <p:spPr>
          <a:xfrm>
            <a:off x="6629400" y="2705100"/>
            <a:ext cx="0" cy="415290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DA650851-913E-3648-A1CD-AB36F33DE59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641" y="2873172"/>
            <a:ext cx="1523379" cy="149711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CA0F600-10C5-664E-A360-345C079FE0B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317" y="2843238"/>
            <a:ext cx="1523379" cy="149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6527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AA42908-C42F-D944-B2B1-FA347ECD17F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676400"/>
            <a:ext cx="3457878" cy="4876800"/>
          </a:xfrm>
          <a:prstGeom prst="rect">
            <a:avLst/>
          </a:prstGeom>
        </p:spPr>
      </p:pic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999B0758-183D-9D4B-A8BE-670B5F7BF57D}"/>
              </a:ext>
            </a:extLst>
          </p:cNvPr>
          <p:cNvSpPr txBox="1">
            <a:spLocks/>
          </p:cNvSpPr>
          <p:nvPr/>
        </p:nvSpPr>
        <p:spPr>
          <a:xfrm>
            <a:off x="4419600" y="2362200"/>
            <a:ext cx="3810000" cy="2438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i="1" dirty="0">
                <a:solidFill>
                  <a:srgbClr val="762123"/>
                </a:solidFill>
              </a:rPr>
              <a:t>You are part of our strategy for CKM in Africa RISING</a:t>
            </a:r>
          </a:p>
          <a:p>
            <a:pPr marL="0" indent="0">
              <a:buNone/>
            </a:pPr>
            <a:endParaRPr lang="en-US" sz="2400" b="1" i="1" dirty="0">
              <a:solidFill>
                <a:srgbClr val="762123"/>
              </a:solidFill>
            </a:endParaRPr>
          </a:p>
          <a:p>
            <a:pPr marL="0" indent="0">
              <a:buNone/>
            </a:pPr>
            <a:r>
              <a:rPr lang="en-US" sz="1600" b="1" dirty="0"/>
              <a:t>The doc. can be accessed at: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762123"/>
                </a:solidFill>
                <a:hlinkClick r:id="rId3"/>
              </a:rPr>
              <a:t>https://hdl.handle.net/10568/100207</a:t>
            </a:r>
            <a:r>
              <a:rPr lang="en-US" sz="1600" dirty="0">
                <a:solidFill>
                  <a:srgbClr val="762123"/>
                </a:solidFill>
              </a:rPr>
              <a:t> </a:t>
            </a:r>
          </a:p>
          <a:p>
            <a:pPr marL="0" indent="0">
              <a:buNone/>
            </a:pPr>
            <a:endParaRPr lang="en-US" sz="2400" b="1" i="1" dirty="0">
              <a:solidFill>
                <a:srgbClr val="7621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175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2438400"/>
            <a:ext cx="8534400" cy="2819400"/>
          </a:xfrm>
        </p:spPr>
        <p:txBody>
          <a:bodyPr>
            <a:normAutofit fontScale="70000" lnSpcReduction="20000"/>
          </a:bodyPr>
          <a:lstStyle/>
          <a:p>
            <a:pPr marL="628650" indent="-514350" fontAlgn="base">
              <a:buFont typeface="+mj-lt"/>
              <a:buAutoNum type="arabicPeriod"/>
            </a:pPr>
            <a:r>
              <a:rPr lang="en-US" sz="3000" dirty="0"/>
              <a:t>The general </a:t>
            </a:r>
            <a:r>
              <a:rPr lang="en-US" sz="3000" i="1" dirty="0"/>
              <a:t>comms. and knowledge management </a:t>
            </a:r>
            <a:r>
              <a:rPr lang="en-US" sz="3000" dirty="0"/>
              <a:t>approach of the program (objectives)</a:t>
            </a:r>
          </a:p>
          <a:p>
            <a:pPr marL="628650" indent="-514350" fontAlgn="base">
              <a:buFont typeface="+mj-lt"/>
              <a:buAutoNum type="arabicPeriod"/>
            </a:pPr>
            <a:endParaRPr lang="en-US" sz="3000" dirty="0"/>
          </a:p>
          <a:p>
            <a:pPr marL="628650" indent="-514350" fontAlgn="base">
              <a:buFont typeface="+mj-lt"/>
              <a:buAutoNum type="arabicPeriod"/>
            </a:pPr>
            <a:r>
              <a:rPr lang="en-US" sz="3000" dirty="0"/>
              <a:t>Finding, following and contributing to Africa RISING knowledge and information </a:t>
            </a:r>
          </a:p>
          <a:p>
            <a:pPr marL="628650" indent="-514350" fontAlgn="base">
              <a:buFont typeface="+mj-lt"/>
              <a:buAutoNum type="arabicPeriod"/>
            </a:pPr>
            <a:endParaRPr lang="en-US" sz="3000" dirty="0"/>
          </a:p>
          <a:p>
            <a:pPr marL="628650" indent="-514350" fontAlgn="base">
              <a:buFont typeface="+mj-lt"/>
              <a:buAutoNum type="arabicPeriod"/>
            </a:pPr>
            <a:r>
              <a:rPr lang="en-US" sz="3000" dirty="0"/>
              <a:t>6 steps to publishing study reports in AR</a:t>
            </a:r>
          </a:p>
          <a:p>
            <a:pPr marL="628650" indent="-514350" fontAlgn="base">
              <a:buFont typeface="+mj-lt"/>
              <a:buAutoNum type="arabicPeriod"/>
            </a:pPr>
            <a:endParaRPr lang="en-US" sz="3000" dirty="0"/>
          </a:p>
          <a:p>
            <a:pPr marL="628650" indent="-514350" fontAlgn="base">
              <a:buFont typeface="+mj-lt"/>
              <a:buAutoNum type="arabicPeriod"/>
            </a:pPr>
            <a:r>
              <a:rPr lang="en-US" sz="3000" dirty="0"/>
              <a:t>Documenting our success stories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7620000" cy="1143000"/>
          </a:xfrm>
        </p:spPr>
        <p:txBody>
          <a:bodyPr/>
          <a:lstStyle/>
          <a:p>
            <a:r>
              <a:rPr lang="en-US" sz="4400" b="1" dirty="0">
                <a:solidFill>
                  <a:srgbClr val="156635"/>
                </a:solidFill>
              </a:rPr>
              <a:t>Overview of the session</a:t>
            </a:r>
          </a:p>
        </p:txBody>
      </p:sp>
    </p:spTree>
    <p:extLst>
      <p:ext uri="{BB962C8B-B14F-4D97-AF65-F5344CB8AC3E}">
        <p14:creationId xmlns:p14="http://schemas.microsoft.com/office/powerpoint/2010/main" val="726347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5F56458-C3DF-9A4A-AD5C-D29A3829D8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3199762"/>
              </p:ext>
            </p:extLst>
          </p:nvPr>
        </p:nvGraphicFramePr>
        <p:xfrm>
          <a:off x="1066800" y="1905000"/>
          <a:ext cx="67818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340D696-006B-BD4D-9760-8E9C517BEC45}"/>
              </a:ext>
            </a:extLst>
          </p:cNvPr>
          <p:cNvSpPr txBox="1">
            <a:spLocks/>
          </p:cNvSpPr>
          <p:nvPr/>
        </p:nvSpPr>
        <p:spPr>
          <a:xfrm>
            <a:off x="914400" y="1409700"/>
            <a:ext cx="7086600" cy="419100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 b="1" dirty="0">
                <a:solidFill>
                  <a:srgbClr val="166735"/>
                </a:solidFill>
              </a:rPr>
              <a:t>6 steps to publishing study reports in AR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90275A50-AF48-0849-BE95-36EB853F972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2115" y="5836694"/>
            <a:ext cx="664885" cy="9342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CB5D35F3-E650-E04F-A9C3-CCA96A2BD6B4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6980" y="5820853"/>
            <a:ext cx="665523" cy="9342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FDF8B31C-0B88-DF45-B048-18ACEC874F2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1845" y="5820852"/>
            <a:ext cx="658509" cy="9342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00BDEC3C-F969-A344-8FE4-251420D3B6A0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6433" y="5836694"/>
            <a:ext cx="662520" cy="9342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07F1FB86-576C-EA43-B6FD-B2B1CD4F2C31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8656" y="5828890"/>
            <a:ext cx="664885" cy="9420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 descr="A screenshot of a cell phone&#10;&#10;Description automatically generated">
            <a:extLst>
              <a:ext uri="{FF2B5EF4-FFF2-40B4-BE49-F238E27FC236}">
                <a16:creationId xmlns:a16="http://schemas.microsoft.com/office/drawing/2014/main" id="{21797228-532A-F74D-8BC8-DE1D9B555565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8450" y="5781290"/>
            <a:ext cx="761576" cy="107671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259302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41A6603-ADB6-784C-8CA9-C13C719BA072}"/>
              </a:ext>
            </a:extLst>
          </p:cNvPr>
          <p:cNvSpPr/>
          <p:nvPr/>
        </p:nvSpPr>
        <p:spPr>
          <a:xfrm>
            <a:off x="228600" y="1524000"/>
            <a:ext cx="8305800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2400" b="1" dirty="0">
                <a:solidFill>
                  <a:srgbClr val="166735"/>
                </a:solidFill>
              </a:rPr>
              <a:t>Introduction to the </a:t>
            </a:r>
            <a:r>
              <a:rPr lang="en-US" sz="2400" b="1" u="sng" dirty="0">
                <a:solidFill>
                  <a:srgbClr val="166735"/>
                </a:solidFill>
              </a:rPr>
              <a:t>success story information </a:t>
            </a:r>
            <a:r>
              <a:rPr lang="en-US" sz="2400" b="1" dirty="0">
                <a:solidFill>
                  <a:srgbClr val="166735"/>
                </a:solidFill>
              </a:rPr>
              <a:t>gathering sheet </a:t>
            </a:r>
          </a:p>
        </p:txBody>
      </p:sp>
    </p:spTree>
    <p:extLst>
      <p:ext uri="{BB962C8B-B14F-4D97-AF65-F5344CB8AC3E}">
        <p14:creationId xmlns:p14="http://schemas.microsoft.com/office/powerpoint/2010/main" val="38729387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1485900" y="1752600"/>
            <a:ext cx="6172200" cy="914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dirty="0">
                <a:solidFill>
                  <a:srgbClr val="156635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032372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28600" y="2857500"/>
            <a:ext cx="8610600" cy="1143000"/>
          </a:xfrm>
        </p:spPr>
        <p:txBody>
          <a:bodyPr/>
          <a:lstStyle/>
          <a:p>
            <a:r>
              <a:rPr lang="en-US" sz="4400" b="1" dirty="0">
                <a:solidFill>
                  <a:srgbClr val="156635"/>
                </a:solidFill>
              </a:rPr>
              <a:t>The general </a:t>
            </a:r>
            <a:r>
              <a:rPr lang="en-US" sz="4400" b="1" i="1" dirty="0">
                <a:solidFill>
                  <a:srgbClr val="EC821C"/>
                </a:solidFill>
              </a:rPr>
              <a:t>comms. and knowledge management </a:t>
            </a:r>
            <a:r>
              <a:rPr lang="en-US" sz="4400" b="1" dirty="0">
                <a:solidFill>
                  <a:srgbClr val="156635"/>
                </a:solidFill>
              </a:rPr>
              <a:t>approach of the program (objectives)</a:t>
            </a:r>
          </a:p>
        </p:txBody>
      </p:sp>
    </p:spTree>
    <p:extLst>
      <p:ext uri="{BB962C8B-B14F-4D97-AF65-F5344CB8AC3E}">
        <p14:creationId xmlns:p14="http://schemas.microsoft.com/office/powerpoint/2010/main" val="653626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12">
            <a:extLst>
              <a:ext uri="{FF2B5EF4-FFF2-40B4-BE49-F238E27FC236}">
                <a16:creationId xmlns:a16="http://schemas.microsoft.com/office/drawing/2014/main" id="{4844AF4C-9AE7-F142-AE73-15164A145961}"/>
              </a:ext>
            </a:extLst>
          </p:cNvPr>
          <p:cNvSpPr/>
          <p:nvPr/>
        </p:nvSpPr>
        <p:spPr>
          <a:xfrm>
            <a:off x="1209409" y="2588518"/>
            <a:ext cx="7554023" cy="1187386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/>
            <a:lightRig rig="flat" dir="t"/>
          </a:scene3d>
          <a:sp3d/>
        </p:spPr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Aft>
                <a:spcPct val="35000"/>
              </a:spcAft>
            </a:pPr>
            <a:r>
              <a:rPr lang="en-US" sz="1600" b="1" i="1" kern="0" dirty="0">
                <a:solidFill>
                  <a:srgbClr val="FFFFFF"/>
                </a:solidFill>
                <a:latin typeface="Franklin Gothic Book"/>
              </a:rPr>
              <a:t>Provide excellent knowledge sharing, communication and information exchange facilities and expertise to ensure that the Africa RISING program and its associated projects operate effectively and have their intended results.</a:t>
            </a: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8862659-A268-994F-803C-D307D09AEB81}"/>
              </a:ext>
            </a:extLst>
          </p:cNvPr>
          <p:cNvSpPr/>
          <p:nvPr/>
        </p:nvSpPr>
        <p:spPr>
          <a:xfrm>
            <a:off x="1209409" y="4697750"/>
            <a:ext cx="1430139" cy="1694366"/>
          </a:xfrm>
          <a:prstGeom prst="rect">
            <a:avLst/>
          </a:prstGeom>
          <a:solidFill>
            <a:srgbClr val="FBEEC9">
              <a:lumMod val="50000"/>
            </a:srgbClr>
          </a:solidFill>
        </p:spPr>
        <p:txBody>
          <a:bodyPr wrap="square" lIns="36000" tIns="36000" rIns="36000" bIns="36000" anchor="ctr">
            <a:noAutofit/>
          </a:bodyPr>
          <a:lstStyle/>
          <a:p>
            <a:pPr marL="0" lvl="1" algn="ctr"/>
            <a:r>
              <a:rPr lang="en-US" sz="1600" b="1" kern="0" dirty="0">
                <a:solidFill>
                  <a:srgbClr val="000000"/>
                </a:solidFill>
                <a:latin typeface="Franklin Gothic Book"/>
              </a:rPr>
              <a:t>Support and accelerate the processes for scaling AR technologies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158DC86-EEA5-C945-A54B-CED4F0A85F45}"/>
              </a:ext>
            </a:extLst>
          </p:cNvPr>
          <p:cNvSpPr/>
          <p:nvPr/>
        </p:nvSpPr>
        <p:spPr>
          <a:xfrm>
            <a:off x="2895600" y="4697750"/>
            <a:ext cx="1759216" cy="1694366"/>
          </a:xfrm>
          <a:prstGeom prst="rect">
            <a:avLst/>
          </a:prstGeom>
          <a:solidFill>
            <a:srgbClr val="FBEEC9">
              <a:lumMod val="50000"/>
            </a:srgbClr>
          </a:solidFill>
        </p:spPr>
        <p:txBody>
          <a:bodyPr wrap="square" lIns="36000" tIns="36000" rIns="36000" bIns="36000" anchor="ctr">
            <a:noAutofit/>
          </a:bodyPr>
          <a:lstStyle/>
          <a:p>
            <a:pPr marL="0" lvl="1" algn="ctr"/>
            <a:r>
              <a:rPr lang="en-US" sz="1600" b="1" kern="0" dirty="0">
                <a:solidFill>
                  <a:srgbClr val="000000"/>
                </a:solidFill>
                <a:latin typeface="Franklin Gothic Book"/>
              </a:rPr>
              <a:t>enrich learning, interaction and exchange between Africa RISING project teams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04665B8-F34D-8B47-B148-BEBBA39A17FD}"/>
              </a:ext>
            </a:extLst>
          </p:cNvPr>
          <p:cNvSpPr/>
          <p:nvPr/>
        </p:nvSpPr>
        <p:spPr>
          <a:xfrm>
            <a:off x="4956835" y="4706434"/>
            <a:ext cx="1547619" cy="1694366"/>
          </a:xfrm>
          <a:prstGeom prst="rect">
            <a:avLst/>
          </a:prstGeom>
          <a:solidFill>
            <a:srgbClr val="FBEEC9">
              <a:lumMod val="50000"/>
            </a:srgbClr>
          </a:solidFill>
        </p:spPr>
        <p:txBody>
          <a:bodyPr wrap="square" lIns="36000" tIns="36000" rIns="36000" bIns="36000" anchor="ctr">
            <a:noAutofit/>
          </a:bodyPr>
          <a:lstStyle/>
          <a:p>
            <a:pPr marL="0" lvl="1" algn="ctr"/>
            <a:r>
              <a:rPr lang="en-US" sz="1600" b="1" kern="0" dirty="0">
                <a:solidFill>
                  <a:srgbClr val="000000"/>
                </a:solidFill>
                <a:latin typeface="Franklin Gothic Book"/>
              </a:rPr>
              <a:t>enhance the visibility of  Africa RISING program and projects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4689E5F-BE45-3044-8119-6331FB4CFF4D}"/>
              </a:ext>
            </a:extLst>
          </p:cNvPr>
          <p:cNvSpPr/>
          <p:nvPr/>
        </p:nvSpPr>
        <p:spPr>
          <a:xfrm>
            <a:off x="6781800" y="4697750"/>
            <a:ext cx="1981632" cy="1694366"/>
          </a:xfrm>
          <a:prstGeom prst="rect">
            <a:avLst/>
          </a:prstGeom>
          <a:solidFill>
            <a:srgbClr val="FBEEC9">
              <a:lumMod val="50000"/>
            </a:srgbClr>
          </a:solidFill>
        </p:spPr>
        <p:txBody>
          <a:bodyPr wrap="square" lIns="36000" tIns="36000" rIns="36000" bIns="36000" anchor="ctr">
            <a:noAutofit/>
          </a:bodyPr>
          <a:lstStyle/>
          <a:p>
            <a:pPr marL="0" lvl="1" algn="ctr"/>
            <a:r>
              <a:rPr lang="en-US" sz="1600" b="1" kern="0" dirty="0">
                <a:solidFill>
                  <a:srgbClr val="000000"/>
                </a:solidFill>
                <a:latin typeface="Franklin Gothic Book"/>
              </a:rPr>
              <a:t>contribute to better understanding, visibility and engagement of Africa RISING with the donor and their networks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40A2850-B906-764C-A255-5ED44B2DA803}"/>
              </a:ext>
            </a:extLst>
          </p:cNvPr>
          <p:cNvSpPr txBox="1"/>
          <p:nvPr/>
        </p:nvSpPr>
        <p:spPr>
          <a:xfrm rot="16200000">
            <a:off x="157765" y="2912211"/>
            <a:ext cx="1187385" cy="540000"/>
          </a:xfrm>
          <a:prstGeom prst="rect">
            <a:avLst/>
          </a:prstGeom>
          <a:solidFill>
            <a:sysClr val="window" lastClr="FFFFFF">
              <a:lumMod val="75000"/>
            </a:sysClr>
          </a:solidFill>
        </p:spPr>
        <p:txBody>
          <a:bodyPr wrap="none" lIns="36000" r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</a:rPr>
              <a:t>Strategic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</a:rPr>
              <a:t>Goal</a:t>
            </a:r>
            <a:endParaRPr kumimoji="0" lang="en-MY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A8FE0E2-F547-5346-8E82-9CC800F900C8}"/>
              </a:ext>
            </a:extLst>
          </p:cNvPr>
          <p:cNvSpPr txBox="1"/>
          <p:nvPr/>
        </p:nvSpPr>
        <p:spPr>
          <a:xfrm rot="16200000">
            <a:off x="-95726" y="5283617"/>
            <a:ext cx="1694366" cy="540000"/>
          </a:xfrm>
          <a:prstGeom prst="rect">
            <a:avLst/>
          </a:prstGeom>
          <a:solidFill>
            <a:sysClr val="window" lastClr="FFFFFF">
              <a:lumMod val="75000"/>
            </a:sysClr>
          </a:solidFill>
        </p:spPr>
        <p:txBody>
          <a:bodyPr wrap="none" lIns="36000" r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</a:rPr>
              <a:t>Strategic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</a:rPr>
              <a:t>objectives</a:t>
            </a:r>
            <a:endParaRPr kumimoji="0" lang="en-MY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18D77B27-DBA5-8F4F-8BDA-DC52A18FFB42}"/>
              </a:ext>
            </a:extLst>
          </p:cNvPr>
          <p:cNvSpPr txBox="1">
            <a:spLocks/>
          </p:cNvSpPr>
          <p:nvPr/>
        </p:nvSpPr>
        <p:spPr>
          <a:xfrm>
            <a:off x="228600" y="1682991"/>
            <a:ext cx="7620000" cy="773213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rgbClr val="156635"/>
                </a:solidFill>
              </a:rPr>
              <a:t>Goals and objectives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93DF2F0-B463-0242-8ABB-AE24EB035539}"/>
              </a:ext>
            </a:extLst>
          </p:cNvPr>
          <p:cNvCxnSpPr/>
          <p:nvPr/>
        </p:nvCxnSpPr>
        <p:spPr>
          <a:xfrm>
            <a:off x="1905000" y="424055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12C2034-A369-6244-ADAC-64BE90AFF77A}"/>
              </a:ext>
            </a:extLst>
          </p:cNvPr>
          <p:cNvCxnSpPr/>
          <p:nvPr/>
        </p:nvCxnSpPr>
        <p:spPr>
          <a:xfrm>
            <a:off x="3733800" y="424055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1348B32-7445-BE42-9520-90A1E50E6C12}"/>
              </a:ext>
            </a:extLst>
          </p:cNvPr>
          <p:cNvCxnSpPr/>
          <p:nvPr/>
        </p:nvCxnSpPr>
        <p:spPr>
          <a:xfrm>
            <a:off x="5791200" y="4249234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871F2C4-FDB2-2F40-BCEE-E4EDB6860FAF}"/>
              </a:ext>
            </a:extLst>
          </p:cNvPr>
          <p:cNvCxnSpPr/>
          <p:nvPr/>
        </p:nvCxnSpPr>
        <p:spPr>
          <a:xfrm>
            <a:off x="10210800" y="64008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C57AB47-8D38-5C4A-8DFF-637073664D1A}"/>
              </a:ext>
            </a:extLst>
          </p:cNvPr>
          <p:cNvCxnSpPr/>
          <p:nvPr/>
        </p:nvCxnSpPr>
        <p:spPr>
          <a:xfrm>
            <a:off x="7772400" y="4249234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CC0DE82-6E38-8C45-9B26-E7615160F394}"/>
              </a:ext>
            </a:extLst>
          </p:cNvPr>
          <p:cNvCxnSpPr/>
          <p:nvPr/>
        </p:nvCxnSpPr>
        <p:spPr>
          <a:xfrm>
            <a:off x="1905000" y="4240550"/>
            <a:ext cx="5867400" cy="8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C861CBD-9646-0640-A8A4-20A19D933DCE}"/>
              </a:ext>
            </a:extLst>
          </p:cNvPr>
          <p:cNvCxnSpPr/>
          <p:nvPr/>
        </p:nvCxnSpPr>
        <p:spPr>
          <a:xfrm>
            <a:off x="4800600" y="3792034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641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18D77B27-DBA5-8F4F-8BDA-DC52A18FFB42}"/>
              </a:ext>
            </a:extLst>
          </p:cNvPr>
          <p:cNvSpPr txBox="1">
            <a:spLocks/>
          </p:cNvSpPr>
          <p:nvPr/>
        </p:nvSpPr>
        <p:spPr>
          <a:xfrm>
            <a:off x="228600" y="1219200"/>
            <a:ext cx="7620000" cy="773213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rgbClr val="156635"/>
                </a:solidFill>
              </a:rPr>
              <a:t>Strategic delivery areas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871F2C4-FDB2-2F40-BCEE-E4EDB6860FAF}"/>
              </a:ext>
            </a:extLst>
          </p:cNvPr>
          <p:cNvCxnSpPr/>
          <p:nvPr/>
        </p:nvCxnSpPr>
        <p:spPr>
          <a:xfrm>
            <a:off x="10210800" y="64008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C402ED0D-CA90-5E41-AB52-9461BD90669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1992413"/>
            <a:ext cx="6715521" cy="471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714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62000" y="2857500"/>
            <a:ext cx="8077200" cy="2171700"/>
          </a:xfrm>
        </p:spPr>
        <p:txBody>
          <a:bodyPr>
            <a:normAutofit lnSpcReduction="10000"/>
          </a:bodyPr>
          <a:lstStyle/>
          <a:p>
            <a:r>
              <a:rPr lang="en-US" sz="4400" b="1" dirty="0">
                <a:solidFill>
                  <a:srgbClr val="E88019"/>
                </a:solidFill>
              </a:rPr>
              <a:t>Finding</a:t>
            </a:r>
            <a:r>
              <a:rPr lang="en-US" sz="4400" b="1" dirty="0">
                <a:solidFill>
                  <a:srgbClr val="156635"/>
                </a:solidFill>
              </a:rPr>
              <a:t>, </a:t>
            </a:r>
            <a:r>
              <a:rPr lang="en-US" sz="4400" b="1" dirty="0">
                <a:solidFill>
                  <a:srgbClr val="E88019"/>
                </a:solidFill>
              </a:rPr>
              <a:t>following</a:t>
            </a:r>
            <a:r>
              <a:rPr lang="en-US" sz="4400" b="1" dirty="0">
                <a:solidFill>
                  <a:srgbClr val="156635"/>
                </a:solidFill>
              </a:rPr>
              <a:t> and </a:t>
            </a:r>
            <a:r>
              <a:rPr lang="en-US" sz="4400" b="1" dirty="0">
                <a:solidFill>
                  <a:srgbClr val="ED811B"/>
                </a:solidFill>
              </a:rPr>
              <a:t>contributing</a:t>
            </a:r>
            <a:r>
              <a:rPr lang="en-US" sz="4400" b="1" dirty="0">
                <a:solidFill>
                  <a:srgbClr val="156635"/>
                </a:solidFill>
              </a:rPr>
              <a:t> to Africa RISING </a:t>
            </a:r>
          </a:p>
          <a:p>
            <a:r>
              <a:rPr lang="en-US" sz="4400" b="1" dirty="0">
                <a:solidFill>
                  <a:srgbClr val="156635"/>
                </a:solidFill>
              </a:rPr>
              <a:t>knowledge and Information </a:t>
            </a:r>
          </a:p>
        </p:txBody>
      </p:sp>
    </p:spTree>
    <p:extLst>
      <p:ext uri="{BB962C8B-B14F-4D97-AF65-F5344CB8AC3E}">
        <p14:creationId xmlns:p14="http://schemas.microsoft.com/office/powerpoint/2010/main" val="4246985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52400" y="1447800"/>
            <a:ext cx="7772400" cy="838200"/>
          </a:xfrm>
        </p:spPr>
        <p:txBody>
          <a:bodyPr/>
          <a:lstStyle/>
          <a:p>
            <a:r>
              <a:rPr lang="en-US" dirty="0">
                <a:latin typeface="+mn-lt"/>
              </a:rPr>
              <a:t>Our products &amp; services</a:t>
            </a: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457200" y="2209800"/>
            <a:ext cx="8382000" cy="4038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News</a:t>
            </a:r>
          </a:p>
          <a:p>
            <a:pPr marL="571500" indent="-457200"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Photo reports 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Study reports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Briefs – country, technology &amp; evidence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Facilitation support for meetings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Presentations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Photos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Videos and photo films 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News digests (Matters ARISING)</a:t>
            </a:r>
          </a:p>
          <a:p>
            <a:pPr marL="571500" indent="-457200"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Event calendar</a:t>
            </a:r>
          </a:p>
          <a:p>
            <a:pPr marL="571500" indent="-457200"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Convenings of program-wide events e.g. learning event</a:t>
            </a:r>
          </a:p>
          <a:p>
            <a:pPr marL="571500" indent="-457200"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Bi-lingual document translations – English&lt;&gt;French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52400" y="1447800"/>
            <a:ext cx="7772400" cy="838200"/>
          </a:xfrm>
        </p:spPr>
        <p:txBody>
          <a:bodyPr/>
          <a:lstStyle/>
          <a:p>
            <a:r>
              <a:rPr lang="en-US" dirty="0">
                <a:latin typeface="+mn-lt"/>
              </a:rPr>
              <a:t>What we need from you</a:t>
            </a: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457200" y="2209800"/>
            <a:ext cx="8382000" cy="4038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b="1" u="sng" dirty="0">
                <a:latin typeface="+mn-lt"/>
              </a:rPr>
              <a:t>SHARE WITH US </a:t>
            </a:r>
            <a:r>
              <a:rPr lang="en-US" sz="2000" b="1" dirty="0">
                <a:latin typeface="+mn-lt"/>
              </a:rPr>
              <a:t>your planned upcoming activities, well in advance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endParaRPr lang="en-US" sz="2000" b="1" dirty="0">
              <a:latin typeface="+mn-lt"/>
            </a:endParaRP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b="1" u="sng" dirty="0">
                <a:latin typeface="+mn-lt"/>
              </a:rPr>
              <a:t>SEND TO US </a:t>
            </a:r>
            <a:r>
              <a:rPr lang="en-US" sz="2000" b="1" dirty="0">
                <a:latin typeface="+mn-lt"/>
              </a:rPr>
              <a:t>all completed study reports, journal articles, photos and other outputs from your work 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endParaRPr lang="en-US" sz="2000" b="1" dirty="0">
              <a:latin typeface="+mn-lt"/>
            </a:endParaRP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b="1" u="sng" dirty="0">
                <a:latin typeface="+mn-lt"/>
              </a:rPr>
              <a:t>INFORM US </a:t>
            </a:r>
            <a:r>
              <a:rPr lang="en-US" sz="2000" b="1" dirty="0">
                <a:latin typeface="+mn-lt"/>
              </a:rPr>
              <a:t>about the emerging success stories from your work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endParaRPr lang="en-US" sz="2000" b="1" dirty="0">
              <a:latin typeface="+mn-lt"/>
            </a:endParaRP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b="1" u="sng" dirty="0">
                <a:latin typeface="+mn-lt"/>
              </a:rPr>
              <a:t>ENGAGE WITH US </a:t>
            </a:r>
            <a:r>
              <a:rPr lang="en-US" sz="2000" b="1" dirty="0">
                <a:latin typeface="+mn-lt"/>
              </a:rPr>
              <a:t>on your work in the field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2000" b="1" dirty="0">
              <a:latin typeface="+mn-lt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2000" b="1" dirty="0">
              <a:latin typeface="+mn-lt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3880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066800"/>
            <a:ext cx="8229600" cy="1143000"/>
          </a:xfrm>
        </p:spPr>
        <p:txBody>
          <a:bodyPr/>
          <a:lstStyle/>
          <a:p>
            <a:r>
              <a:rPr lang="en-US" dirty="0"/>
              <a:t>News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034466"/>
            <a:ext cx="5486400" cy="3675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A picture containing text, newspaper&#10;&#10;Description automatically generated">
            <a:extLst>
              <a:ext uri="{FF2B5EF4-FFF2-40B4-BE49-F238E27FC236}">
                <a16:creationId xmlns:a16="http://schemas.microsoft.com/office/drawing/2014/main" id="{7EC066F0-43C8-E64C-ADD6-933CF0392B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800" y="1943099"/>
            <a:ext cx="4572000" cy="408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5670</TotalTime>
  <Words>632</Words>
  <Application>Microsoft Macintosh PowerPoint</Application>
  <PresentationFormat>On-screen Show (4:3)</PresentationFormat>
  <Paragraphs>119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Cambria</vt:lpstr>
      <vt:lpstr>Franklin Gothic Book</vt:lpstr>
      <vt:lpstr>Gill Sans</vt:lpstr>
      <vt:lpstr>Wingdings</vt:lpstr>
      <vt:lpstr>AfricaRISING_presentation_template_Global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News</vt:lpstr>
      <vt:lpstr>Documents and reports</vt:lpstr>
      <vt:lpstr>Presentations</vt:lpstr>
      <vt:lpstr>Photos</vt:lpstr>
      <vt:lpstr>Videos &amp; Photo films </vt:lpstr>
      <vt:lpstr>News digests (Matters Arising)</vt:lpstr>
      <vt:lpstr>Event calendar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Gashaw, Tsehay (ILRI)</dc:creator>
  <cp:lastModifiedBy>Jonathan Odhong', IITA</cp:lastModifiedBy>
  <cp:revision>134</cp:revision>
  <cp:lastPrinted>2011-10-06T11:45:23Z</cp:lastPrinted>
  <dcterms:created xsi:type="dcterms:W3CDTF">2014-07-07T08:32:21Z</dcterms:created>
  <dcterms:modified xsi:type="dcterms:W3CDTF">2019-06-25T10:34:28Z</dcterms:modified>
</cp:coreProperties>
</file>